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8" r:id="rId1"/>
  </p:sldMasterIdLst>
  <p:sldIdLst>
    <p:sldId id="289" r:id="rId2"/>
    <p:sldId id="291" r:id="rId3"/>
    <p:sldId id="290" r:id="rId4"/>
    <p:sldId id="256" r:id="rId5"/>
    <p:sldId id="259" r:id="rId6"/>
    <p:sldId id="278" r:id="rId7"/>
    <p:sldId id="282" r:id="rId8"/>
    <p:sldId id="283" r:id="rId9"/>
    <p:sldId id="279" r:id="rId10"/>
    <p:sldId id="284" r:id="rId11"/>
    <p:sldId id="285" r:id="rId12"/>
    <p:sldId id="280" r:id="rId13"/>
    <p:sldId id="286" r:id="rId14"/>
    <p:sldId id="287" r:id="rId15"/>
    <p:sldId id="288" r:id="rId16"/>
    <p:sldId id="263" r:id="rId17"/>
    <p:sldId id="262" r:id="rId18"/>
    <p:sldId id="265" r:id="rId19"/>
    <p:sldId id="268" r:id="rId20"/>
    <p:sldId id="269" r:id="rId21"/>
    <p:sldId id="276" r:id="rId22"/>
    <p:sldId id="281" r:id="rId23"/>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Garamond" pitchFamily="18" charset="0"/>
        <a:ea typeface="+mn-ea"/>
        <a:cs typeface="+mn-cs"/>
      </a:defRPr>
    </a:lvl1pPr>
    <a:lvl2pPr marL="457200" algn="l" rtl="0" eaLnBrk="0" fontAlgn="base" hangingPunct="0">
      <a:spcBef>
        <a:spcPct val="0"/>
      </a:spcBef>
      <a:spcAft>
        <a:spcPct val="0"/>
      </a:spcAft>
      <a:defRPr kern="1200">
        <a:solidFill>
          <a:schemeClr val="tx1"/>
        </a:solidFill>
        <a:latin typeface="Garamond" pitchFamily="18" charset="0"/>
        <a:ea typeface="+mn-ea"/>
        <a:cs typeface="+mn-cs"/>
      </a:defRPr>
    </a:lvl2pPr>
    <a:lvl3pPr marL="914400" algn="l" rtl="0" eaLnBrk="0" fontAlgn="base" hangingPunct="0">
      <a:spcBef>
        <a:spcPct val="0"/>
      </a:spcBef>
      <a:spcAft>
        <a:spcPct val="0"/>
      </a:spcAft>
      <a:defRPr kern="1200">
        <a:solidFill>
          <a:schemeClr val="tx1"/>
        </a:solidFill>
        <a:latin typeface="Garamond" pitchFamily="18" charset="0"/>
        <a:ea typeface="+mn-ea"/>
        <a:cs typeface="+mn-cs"/>
      </a:defRPr>
    </a:lvl3pPr>
    <a:lvl4pPr marL="1371600" algn="l" rtl="0" eaLnBrk="0" fontAlgn="base" hangingPunct="0">
      <a:spcBef>
        <a:spcPct val="0"/>
      </a:spcBef>
      <a:spcAft>
        <a:spcPct val="0"/>
      </a:spcAft>
      <a:defRPr kern="1200">
        <a:solidFill>
          <a:schemeClr val="tx1"/>
        </a:solidFill>
        <a:latin typeface="Garamond" pitchFamily="18" charset="0"/>
        <a:ea typeface="+mn-ea"/>
        <a:cs typeface="+mn-cs"/>
      </a:defRPr>
    </a:lvl4pPr>
    <a:lvl5pPr marL="1828800" algn="l" rtl="0" eaLnBrk="0" fontAlgn="base" hangingPunct="0">
      <a:spcBef>
        <a:spcPct val="0"/>
      </a:spcBef>
      <a:spcAft>
        <a:spcPct val="0"/>
      </a:spcAft>
      <a:defRPr kern="1200">
        <a:solidFill>
          <a:schemeClr val="tx1"/>
        </a:solidFill>
        <a:latin typeface="Garamond" pitchFamily="18" charset="0"/>
        <a:ea typeface="+mn-ea"/>
        <a:cs typeface="+mn-cs"/>
      </a:defRPr>
    </a:lvl5pPr>
    <a:lvl6pPr marL="2286000" algn="l" defTabSz="914400" rtl="0" eaLnBrk="1" latinLnBrk="0" hangingPunct="1">
      <a:defRPr kern="1200">
        <a:solidFill>
          <a:schemeClr val="tx1"/>
        </a:solidFill>
        <a:latin typeface="Garamond" pitchFamily="18" charset="0"/>
        <a:ea typeface="+mn-ea"/>
        <a:cs typeface="+mn-cs"/>
      </a:defRPr>
    </a:lvl6pPr>
    <a:lvl7pPr marL="2743200" algn="l" defTabSz="914400" rtl="0" eaLnBrk="1" latinLnBrk="0" hangingPunct="1">
      <a:defRPr kern="1200">
        <a:solidFill>
          <a:schemeClr val="tx1"/>
        </a:solidFill>
        <a:latin typeface="Garamond" pitchFamily="18" charset="0"/>
        <a:ea typeface="+mn-ea"/>
        <a:cs typeface="+mn-cs"/>
      </a:defRPr>
    </a:lvl7pPr>
    <a:lvl8pPr marL="3200400" algn="l" defTabSz="914400" rtl="0" eaLnBrk="1" latinLnBrk="0" hangingPunct="1">
      <a:defRPr kern="1200">
        <a:solidFill>
          <a:schemeClr val="tx1"/>
        </a:solidFill>
        <a:latin typeface="Garamond" pitchFamily="18" charset="0"/>
        <a:ea typeface="+mn-ea"/>
        <a:cs typeface="+mn-cs"/>
      </a:defRPr>
    </a:lvl8pPr>
    <a:lvl9pPr marL="3657600" algn="l" defTabSz="914400" rtl="0" eaLnBrk="1" latinLnBrk="0" hangingPunct="1">
      <a:defRPr kern="1200">
        <a:solidFill>
          <a:schemeClr val="tx1"/>
        </a:solidFill>
        <a:latin typeface="Garamond"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2" d="100"/>
          <a:sy n="42" d="100"/>
        </p:scale>
        <p:origin x="-112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42839BFA-BE14-41BA-B1B5-F566CE0A6A4F}"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697CEB-E1EC-4879-95CC-DAC7010F253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1F3D1F9-3E49-4570-8391-6718FC09617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IN"/>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a:xfrm>
            <a:off x="457200" y="6251575"/>
            <a:ext cx="2133600" cy="476250"/>
          </a:xfrm>
        </p:spPr>
        <p:txBody>
          <a:bodyPr/>
          <a:lstStyle>
            <a:lvl1pPr>
              <a:defRPr/>
            </a:lvl1pPr>
          </a:lstStyle>
          <a:p>
            <a:endParaRPr lang="en-US"/>
          </a:p>
        </p:txBody>
      </p:sp>
      <p:sp>
        <p:nvSpPr>
          <p:cNvPr id="6" name="Slide Number Placeholder 5"/>
          <p:cNvSpPr>
            <a:spLocks noGrp="1"/>
          </p:cNvSpPr>
          <p:nvPr>
            <p:ph type="sldNum" sz="quarter" idx="11"/>
          </p:nvPr>
        </p:nvSpPr>
        <p:spPr>
          <a:xfrm>
            <a:off x="6553200" y="6248400"/>
            <a:ext cx="2133600" cy="476250"/>
          </a:xfrm>
        </p:spPr>
        <p:txBody>
          <a:bodyPr/>
          <a:lstStyle>
            <a:lvl1pPr>
              <a:defRPr/>
            </a:lvl1pPr>
          </a:lstStyle>
          <a:p>
            <a:fld id="{B9AC174A-1A65-48AF-AE1D-F4741CBD6731}" type="slidenum">
              <a:rPr lang="en-US"/>
              <a:pPr/>
              <a:t>‹#›</a:t>
            </a:fld>
            <a:endParaRPr lang="en-US"/>
          </a:p>
        </p:txBody>
      </p:sp>
      <p:sp>
        <p:nvSpPr>
          <p:cNvPr id="7" name="Footer Placeholder 6"/>
          <p:cNvSpPr>
            <a:spLocks noGrp="1"/>
          </p:cNvSpPr>
          <p:nvPr>
            <p:ph type="ftr" sz="quarter" idx="12"/>
          </p:nvPr>
        </p:nvSpPr>
        <p:spPr>
          <a:xfrm>
            <a:off x="3124200" y="6248400"/>
            <a:ext cx="2895600" cy="476250"/>
          </a:xfrm>
        </p:spPr>
        <p:txBody>
          <a:bodyPr/>
          <a:lstStyle>
            <a:lvl1pPr>
              <a:defRPr/>
            </a:lvl1p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70B3AEE-5FD8-4956-91A3-022DF91987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E32F3CD-8B3C-4E88-BE09-C6630C0CFDAC}"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327EAD4F-BF85-4822-BE99-F71BAEE2DF1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E8996EC9-4280-48F6-8372-D60413506AEF}"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A369CBC-2EA6-429A-BBBE-1ED8746D8ADA}"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ABB168E-1ACD-48FB-9D3B-42A02A191A9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9A4AC02-5E8D-4E28-B9E9-A66AB9F896D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0FEE85C7-FA25-46B9-86D3-8F33DE40051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A0511DA3-22A7-41C2-A8F4-CF6122EDB5E6}"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 id="2147483680" r:id="rId12"/>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5.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6.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7.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7.wav"/><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7.wav"/><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7.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7.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audio" Target="../media/audio7.wav"/><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2.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3.wav"/><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4.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FACES OF INDIAN WOMEN</a:t>
            </a:r>
            <a:endParaRPr lang="en-IN" sz="6000" dirty="0"/>
          </a:p>
        </p:txBody>
      </p:sp>
      <p:sp>
        <p:nvSpPr>
          <p:cNvPr id="4" name="Content Placeholder 3"/>
          <p:cNvSpPr>
            <a:spLocks noGrp="1"/>
          </p:cNvSpPr>
          <p:nvPr>
            <p:ph idx="1"/>
          </p:nvPr>
        </p:nvSpPr>
        <p:spPr>
          <a:xfrm>
            <a:off x="1219200" y="1905000"/>
            <a:ext cx="7772400" cy="4572000"/>
          </a:xfrm>
        </p:spPr>
        <p:txBody>
          <a:bodyPr/>
          <a:lstStyle/>
          <a:p>
            <a:pPr>
              <a:buNone/>
            </a:pPr>
            <a:r>
              <a:rPr lang="en-US" dirty="0" smtClean="0"/>
              <a:t>                                     </a:t>
            </a:r>
            <a:endParaRPr lang="en-US" dirty="0" smtClean="0"/>
          </a:p>
          <a:p>
            <a:pPr>
              <a:buNone/>
            </a:pPr>
            <a:endParaRPr lang="en-IN" dirty="0"/>
          </a:p>
        </p:txBody>
      </p:sp>
    </p:spTree>
  </p:cSld>
  <p:clrMapOvr>
    <a:masterClrMapping/>
  </p:clrMapOvr>
  <p:transition>
    <p:sndAc>
      <p:stSnd>
        <p:snd r:embed="rId2" name="camera.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plus(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randombar(horizontal)">
                                      <p:cBhvr>
                                        <p:cTn id="12"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Rot="1" noChangeArrowheads="1"/>
          </p:cNvSpPr>
          <p:nvPr>
            <p:ph type="title"/>
          </p:nvPr>
        </p:nvSpPr>
        <p:spPr/>
        <p:txBody>
          <a:bodyPr/>
          <a:lstStyle/>
          <a:p>
            <a:r>
              <a:rPr lang="en-US"/>
              <a:t>Indian Women in Modern Times</a:t>
            </a:r>
          </a:p>
        </p:txBody>
      </p:sp>
      <p:sp>
        <p:nvSpPr>
          <p:cNvPr id="49155" name="Rectangle 3"/>
          <p:cNvSpPr>
            <a:spLocks noGrp="1" noChangeArrowheads="1"/>
          </p:cNvSpPr>
          <p:nvPr>
            <p:ph type="body" sz="half" idx="1"/>
          </p:nvPr>
        </p:nvSpPr>
        <p:spPr>
          <a:xfrm>
            <a:off x="457200" y="1600200"/>
            <a:ext cx="5105400" cy="4525963"/>
          </a:xfrm>
        </p:spPr>
        <p:txBody>
          <a:bodyPr/>
          <a:lstStyle/>
          <a:p>
            <a:pPr>
              <a:buFont typeface="Wingdings" pitchFamily="2" charset="2"/>
              <a:buNone/>
            </a:pPr>
            <a:r>
              <a:rPr lang="en-US" sz="2800"/>
              <a:t>Categories of employment (1991)</a:t>
            </a:r>
          </a:p>
          <a:p>
            <a:pPr>
              <a:buFont typeface="Wingdings" pitchFamily="2" charset="2"/>
              <a:buNone/>
            </a:pPr>
            <a:endParaRPr lang="en-US" sz="2800"/>
          </a:p>
        </p:txBody>
      </p:sp>
      <p:graphicFrame>
        <p:nvGraphicFramePr>
          <p:cNvPr id="49203" name="Group 51"/>
          <p:cNvGraphicFramePr>
            <a:graphicFrameLocks noGrp="1"/>
          </p:cNvGraphicFramePr>
          <p:nvPr>
            <p:ph sz="half" idx="2"/>
          </p:nvPr>
        </p:nvGraphicFramePr>
        <p:xfrm>
          <a:off x="609600" y="2286000"/>
          <a:ext cx="8077200" cy="4000500"/>
        </p:xfrm>
        <a:graphic>
          <a:graphicData uri="http://schemas.openxmlformats.org/drawingml/2006/table">
            <a:tbl>
              <a:tblPr/>
              <a:tblGrid>
                <a:gridCol w="3998913"/>
                <a:gridCol w="2079625"/>
                <a:gridCol w="1998662"/>
              </a:tblGrid>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Female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Male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Agricultural laborer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46.3%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23.0%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Cultivator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34.6%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39.9%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Household industry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2.1%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Non-household industry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3.8%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8.8%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Services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8.3%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10.8%</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715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Garamond" pitchFamily="18" charset="0"/>
                        </a:rPr>
                        <a:t>Other categories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15.5%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ransition spd="slow">
    <p:pull dir="d"/>
    <p:sndAc>
      <p:stSnd>
        <p:snd r:embed="rId2" name="arrow.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rrowheads="1"/>
          </p:cNvSpPr>
          <p:nvPr>
            <p:ph type="title"/>
          </p:nvPr>
        </p:nvSpPr>
        <p:spPr/>
        <p:txBody>
          <a:bodyPr/>
          <a:lstStyle/>
          <a:p>
            <a:r>
              <a:rPr lang="en-US"/>
              <a:t>Indian Women in Modern Times</a:t>
            </a:r>
          </a:p>
        </p:txBody>
      </p:sp>
      <p:sp>
        <p:nvSpPr>
          <p:cNvPr id="51203" name="Rectangle 3"/>
          <p:cNvSpPr>
            <a:spLocks noGrp="1" noChangeArrowheads="1"/>
          </p:cNvSpPr>
          <p:nvPr>
            <p:ph idx="1"/>
          </p:nvPr>
        </p:nvSpPr>
        <p:spPr>
          <a:xfrm>
            <a:off x="457200" y="1524000"/>
            <a:ext cx="8229600" cy="4602163"/>
          </a:xfrm>
        </p:spPr>
        <p:txBody>
          <a:bodyPr/>
          <a:lstStyle/>
          <a:p>
            <a:pPr>
              <a:lnSpc>
                <a:spcPct val="90000"/>
              </a:lnSpc>
              <a:buFont typeface="Wingdings" pitchFamily="2" charset="2"/>
              <a:buNone/>
            </a:pPr>
            <a:r>
              <a:rPr lang="en-US" sz="2800"/>
              <a:t>Barriers to Female Employment</a:t>
            </a:r>
          </a:p>
          <a:p>
            <a:pPr>
              <a:lnSpc>
                <a:spcPct val="90000"/>
              </a:lnSpc>
              <a:buFont typeface="Wingdings" pitchFamily="2" charset="2"/>
              <a:buNone/>
            </a:pPr>
            <a:endParaRPr lang="en-US" sz="2800"/>
          </a:p>
          <a:p>
            <a:pPr lvl="1">
              <a:lnSpc>
                <a:spcPct val="90000"/>
              </a:lnSpc>
            </a:pPr>
            <a:r>
              <a:rPr lang="en-US" sz="2400"/>
              <a:t>Cultural Restrictions</a:t>
            </a:r>
          </a:p>
          <a:p>
            <a:pPr lvl="2">
              <a:lnSpc>
                <a:spcPct val="90000"/>
              </a:lnSpc>
            </a:pPr>
            <a:r>
              <a:rPr lang="en-US" sz="2000"/>
              <a:t>Hierarchical society (caste system)</a:t>
            </a:r>
          </a:p>
          <a:p>
            <a:pPr lvl="2">
              <a:lnSpc>
                <a:spcPct val="90000"/>
              </a:lnSpc>
            </a:pPr>
            <a:r>
              <a:rPr lang="en-US" sz="2000" i="1"/>
              <a:t>Purdah</a:t>
            </a:r>
            <a:r>
              <a:rPr lang="en-US" sz="2000"/>
              <a:t> system: the veiling and seclusion of women</a:t>
            </a:r>
          </a:p>
          <a:p>
            <a:pPr lvl="1">
              <a:lnSpc>
                <a:spcPct val="90000"/>
              </a:lnSpc>
            </a:pPr>
            <a:endParaRPr lang="en-US" sz="2400"/>
          </a:p>
          <a:p>
            <a:pPr lvl="1">
              <a:lnSpc>
                <a:spcPct val="90000"/>
              </a:lnSpc>
            </a:pPr>
            <a:r>
              <a:rPr lang="en-US" sz="2400"/>
              <a:t>Discrimination at Workplace</a:t>
            </a:r>
          </a:p>
          <a:p>
            <a:pPr lvl="2">
              <a:lnSpc>
                <a:spcPct val="90000"/>
              </a:lnSpc>
            </a:pPr>
            <a:r>
              <a:rPr lang="en-US" sz="2000"/>
              <a:t>More prevalent in fields where male competition is high</a:t>
            </a:r>
          </a:p>
          <a:p>
            <a:pPr lvl="2">
              <a:lnSpc>
                <a:spcPct val="90000"/>
              </a:lnSpc>
            </a:pPr>
            <a:r>
              <a:rPr lang="en-US" sz="2000"/>
              <a:t>Less prevalent  in fields where competition is low </a:t>
            </a:r>
          </a:p>
          <a:p>
            <a:pPr lvl="1">
              <a:lnSpc>
                <a:spcPct val="90000"/>
              </a:lnSpc>
              <a:buFont typeface="Wingdings" pitchFamily="2" charset="2"/>
              <a:buNone/>
            </a:pPr>
            <a:endParaRPr lang="en-US" sz="2400"/>
          </a:p>
          <a:p>
            <a:pPr lvl="1">
              <a:lnSpc>
                <a:spcPct val="90000"/>
              </a:lnSpc>
            </a:pPr>
            <a:r>
              <a:rPr lang="en-US" sz="2400"/>
              <a:t>Lack of employment opportunities </a:t>
            </a:r>
          </a:p>
        </p:txBody>
      </p:sp>
    </p:spTree>
  </p:cSld>
  <p:clrMapOvr>
    <a:masterClrMapping/>
  </p:clrMapOvr>
  <p:transition spd="slow">
    <p:wipe dir="u"/>
    <p:sndAc>
      <p:stSnd>
        <p:snd r:embed="rId2" name="arrow.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p:txBody>
          <a:bodyPr/>
          <a:lstStyle/>
          <a:p>
            <a:r>
              <a:rPr lang="en-US"/>
              <a:t>Indian Women in Modern Times</a:t>
            </a:r>
          </a:p>
        </p:txBody>
      </p:sp>
      <p:sp>
        <p:nvSpPr>
          <p:cNvPr id="44035" name="Rectangle 3"/>
          <p:cNvSpPr>
            <a:spLocks noGrp="1" noChangeArrowheads="1"/>
          </p:cNvSpPr>
          <p:nvPr>
            <p:ph idx="1"/>
          </p:nvPr>
        </p:nvSpPr>
        <p:spPr>
          <a:xfrm>
            <a:off x="457200" y="1447800"/>
            <a:ext cx="8229600" cy="4678363"/>
          </a:xfrm>
        </p:spPr>
        <p:txBody>
          <a:bodyPr/>
          <a:lstStyle/>
          <a:p>
            <a:pPr>
              <a:lnSpc>
                <a:spcPct val="90000"/>
              </a:lnSpc>
              <a:buFont typeface="Wingdings" pitchFamily="2" charset="2"/>
              <a:buNone/>
            </a:pPr>
            <a:r>
              <a:rPr lang="en-US"/>
              <a:t>Empowerment</a:t>
            </a:r>
          </a:p>
          <a:p>
            <a:pPr>
              <a:lnSpc>
                <a:spcPct val="90000"/>
              </a:lnSpc>
            </a:pPr>
            <a:r>
              <a:rPr lang="en-US"/>
              <a:t>Social Empowerment</a:t>
            </a:r>
          </a:p>
          <a:p>
            <a:pPr lvl="1">
              <a:lnSpc>
                <a:spcPct val="90000"/>
              </a:lnSpc>
            </a:pPr>
            <a:r>
              <a:rPr lang="en-US"/>
              <a:t>Education </a:t>
            </a:r>
          </a:p>
          <a:p>
            <a:pPr lvl="2">
              <a:lnSpc>
                <a:spcPct val="90000"/>
              </a:lnSpc>
            </a:pPr>
            <a:r>
              <a:rPr lang="en-US"/>
              <a:t>There is no direct relationship between education and work force participation; but may affect their participation in household decision making</a:t>
            </a:r>
          </a:p>
          <a:p>
            <a:pPr lvl="1">
              <a:lnSpc>
                <a:spcPct val="90000"/>
              </a:lnSpc>
            </a:pPr>
            <a:r>
              <a:rPr lang="en-US"/>
              <a:t>Economic Independence: </a:t>
            </a:r>
          </a:p>
          <a:p>
            <a:pPr lvl="2">
              <a:lnSpc>
                <a:spcPct val="90000"/>
              </a:lnSpc>
            </a:pPr>
            <a:r>
              <a:rPr lang="en-US"/>
              <a:t>Economic independence does not imply significant improvement in social standing </a:t>
            </a:r>
          </a:p>
          <a:p>
            <a:pPr lvl="2">
              <a:lnSpc>
                <a:spcPct val="90000"/>
              </a:lnSpc>
            </a:pPr>
            <a:r>
              <a:rPr lang="en-US"/>
              <a:t>Culture and tradition play an important role</a:t>
            </a:r>
          </a:p>
          <a:p>
            <a:pPr lvl="2">
              <a:lnSpc>
                <a:spcPct val="90000"/>
              </a:lnSpc>
            </a:pPr>
            <a:r>
              <a:rPr lang="en-US"/>
              <a:t>A small fraction has opened up towards Western values </a:t>
            </a:r>
          </a:p>
        </p:txBody>
      </p:sp>
    </p:spTree>
  </p:cSld>
  <p:clrMapOvr>
    <a:masterClrMapping/>
  </p:clrMapOvr>
  <p:transition spd="slow">
    <p:cut thruBlk="1"/>
    <p:sndAc>
      <p:stSnd>
        <p:snd r:embed="rId2" name="bomb.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rrowheads="1"/>
          </p:cNvSpPr>
          <p:nvPr>
            <p:ph type="title"/>
          </p:nvPr>
        </p:nvSpPr>
        <p:spPr/>
        <p:txBody>
          <a:bodyPr/>
          <a:lstStyle/>
          <a:p>
            <a:r>
              <a:rPr lang="en-US"/>
              <a:t>Indian Women in Modern Times</a:t>
            </a:r>
          </a:p>
        </p:txBody>
      </p:sp>
      <p:sp>
        <p:nvSpPr>
          <p:cNvPr id="52227" name="Rectangle 3"/>
          <p:cNvSpPr>
            <a:spLocks noGrp="1" noChangeArrowheads="1"/>
          </p:cNvSpPr>
          <p:nvPr>
            <p:ph idx="1"/>
          </p:nvPr>
        </p:nvSpPr>
        <p:spPr/>
        <p:txBody>
          <a:bodyPr/>
          <a:lstStyle/>
          <a:p>
            <a:r>
              <a:rPr lang="en-US"/>
              <a:t>Economic Empowerment</a:t>
            </a:r>
          </a:p>
          <a:p>
            <a:pPr lvl="1"/>
            <a:endParaRPr lang="en-US"/>
          </a:p>
          <a:p>
            <a:pPr lvl="1"/>
            <a:r>
              <a:rPr lang="en-US"/>
              <a:t>Property Rights</a:t>
            </a:r>
          </a:p>
          <a:p>
            <a:pPr lvl="2"/>
            <a:r>
              <a:rPr lang="en-US"/>
              <a:t>Patriarchal society </a:t>
            </a:r>
          </a:p>
          <a:p>
            <a:pPr lvl="1"/>
            <a:endParaRPr lang="en-US"/>
          </a:p>
          <a:p>
            <a:pPr lvl="1"/>
            <a:r>
              <a:rPr lang="en-US"/>
              <a:t>Economic Decision Making</a:t>
            </a:r>
          </a:p>
          <a:p>
            <a:pPr lvl="2"/>
            <a:r>
              <a:rPr lang="en-US"/>
              <a:t>In the household</a:t>
            </a:r>
          </a:p>
          <a:p>
            <a:pPr lvl="2"/>
            <a:r>
              <a:rPr lang="en-US"/>
              <a:t>In businesses</a:t>
            </a:r>
          </a:p>
          <a:p>
            <a:pPr>
              <a:buFont typeface="Wingdings" pitchFamily="2" charset="2"/>
              <a:buNone/>
            </a:pPr>
            <a:endParaRPr lang="en-US"/>
          </a:p>
        </p:txBody>
      </p:sp>
    </p:spTree>
  </p:cSld>
  <p:clrMapOvr>
    <a:masterClrMapping/>
  </p:clrMapOvr>
  <p:transition spd="slow">
    <p:fade/>
    <p:sndAc>
      <p:stSnd>
        <p:snd r:embed="rId2" name="breeze.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Rot="1" noChangeArrowheads="1"/>
          </p:cNvSpPr>
          <p:nvPr>
            <p:ph type="title"/>
          </p:nvPr>
        </p:nvSpPr>
        <p:spPr/>
        <p:txBody>
          <a:bodyPr/>
          <a:lstStyle/>
          <a:p>
            <a:r>
              <a:rPr lang="en-US"/>
              <a:t>Indian Women in Modern Times</a:t>
            </a:r>
          </a:p>
        </p:txBody>
      </p:sp>
      <p:sp>
        <p:nvSpPr>
          <p:cNvPr id="53251" name="Rectangle 3"/>
          <p:cNvSpPr>
            <a:spLocks noGrp="1" noChangeArrowheads="1"/>
          </p:cNvSpPr>
          <p:nvPr>
            <p:ph idx="1"/>
          </p:nvPr>
        </p:nvSpPr>
        <p:spPr/>
        <p:txBody>
          <a:bodyPr/>
          <a:lstStyle/>
          <a:p>
            <a:r>
              <a:rPr lang="en-US"/>
              <a:t>Political Empowerment</a:t>
            </a:r>
          </a:p>
          <a:p>
            <a:pPr>
              <a:buFont typeface="Wingdings" pitchFamily="2" charset="2"/>
              <a:buNone/>
            </a:pPr>
            <a:endParaRPr lang="en-US"/>
          </a:p>
          <a:p>
            <a:pPr lvl="1"/>
            <a:r>
              <a:rPr lang="en-US"/>
              <a:t>Representation in democratic institutions</a:t>
            </a:r>
          </a:p>
          <a:p>
            <a:pPr lvl="1"/>
            <a:r>
              <a:rPr lang="en-US"/>
              <a:t>Government reservations policy for women: the constitutional amendment of 1990s</a:t>
            </a:r>
          </a:p>
        </p:txBody>
      </p:sp>
    </p:spTree>
  </p:cSld>
  <p:clrMapOvr>
    <a:masterClrMapping/>
  </p:clrMapOvr>
  <p:transition spd="slow">
    <p:pull dir="d"/>
    <p:sndAc>
      <p:stSnd>
        <p:snd r:embed="rId2" name="chimes.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rrowheads="1"/>
          </p:cNvSpPr>
          <p:nvPr>
            <p:ph type="title"/>
          </p:nvPr>
        </p:nvSpPr>
        <p:spPr/>
        <p:txBody>
          <a:bodyPr/>
          <a:lstStyle/>
          <a:p>
            <a:r>
              <a:rPr lang="en-US" dirty="0" smtClean="0"/>
              <a:t>SALUTING THE WOMEN WHO REPRESENT THE WOMEN ERA….</a:t>
            </a:r>
            <a:endParaRPr lang="en-US" dirty="0"/>
          </a:p>
        </p:txBody>
      </p:sp>
      <p:sp>
        <p:nvSpPr>
          <p:cNvPr id="55299" name="Rectangle 3"/>
          <p:cNvSpPr>
            <a:spLocks noGrp="1" noChangeArrowheads="1"/>
          </p:cNvSpPr>
          <p:nvPr>
            <p:ph idx="1"/>
          </p:nvPr>
        </p:nvSpPr>
        <p:spPr/>
        <p:txBody>
          <a:bodyPr/>
          <a:lstStyle/>
          <a:p>
            <a:pPr>
              <a:buFont typeface="Wingdings" pitchFamily="2" charset="2"/>
              <a:buNone/>
            </a:pPr>
            <a:endParaRPr lang="en-US" dirty="0"/>
          </a:p>
          <a:p>
            <a:pPr>
              <a:buFont typeface="Wingdings" pitchFamily="2" charset="2"/>
              <a:buNone/>
            </a:pPr>
            <a:endParaRPr lang="en-US" dirty="0"/>
          </a:p>
          <a:p>
            <a:pPr>
              <a:buFont typeface="Wingdings" pitchFamily="2" charset="2"/>
              <a:buNone/>
            </a:pPr>
            <a:endParaRPr lang="en-US" dirty="0"/>
          </a:p>
          <a:p>
            <a:pPr algn="ctr">
              <a:buFont typeface="Wingdings" pitchFamily="2" charset="2"/>
              <a:buNone/>
            </a:pPr>
            <a:endParaRPr lang="en-US" dirty="0"/>
          </a:p>
          <a:p>
            <a:pPr algn="ctr">
              <a:buFont typeface="Wingdings" pitchFamily="2" charset="2"/>
              <a:buNone/>
            </a:pPr>
            <a:r>
              <a:rPr lang="en-US" dirty="0"/>
              <a:t>  </a:t>
            </a:r>
          </a:p>
        </p:txBody>
      </p:sp>
    </p:spTree>
  </p:cSld>
  <p:clrMapOvr>
    <a:masterClrMapping/>
  </p:clrMapOvr>
  <p:transition spd="slow">
    <p:sndAc>
      <p:stSnd>
        <p:snd r:embed="rId2" name="applause.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9" name="Picture 5" descr="indira_250"/>
          <p:cNvPicPr>
            <a:picLocks noChangeAspect="1" noChangeArrowheads="1"/>
          </p:cNvPicPr>
          <p:nvPr/>
        </p:nvPicPr>
        <p:blipFill>
          <a:blip r:embed="rId3" cstate="print"/>
          <a:srcRect/>
          <a:stretch>
            <a:fillRect/>
          </a:stretch>
        </p:blipFill>
        <p:spPr bwMode="auto">
          <a:xfrm>
            <a:off x="3381375" y="1976438"/>
            <a:ext cx="2381250" cy="2905125"/>
          </a:xfrm>
          <a:prstGeom prst="rect">
            <a:avLst/>
          </a:prstGeom>
          <a:noFill/>
        </p:spPr>
      </p:pic>
    </p:spTree>
  </p:cSld>
  <p:clrMapOvr>
    <a:masterClrMapping/>
  </p:clrMapOvr>
  <p:transition spd="slow">
    <p:sndAc>
      <p:stSnd>
        <p:snd r:embed="rId2" name="applause.wav"/>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5" name="Picture 5" descr="Mother-Teresa-web"/>
          <p:cNvPicPr>
            <a:picLocks noChangeAspect="1" noChangeArrowheads="1"/>
          </p:cNvPicPr>
          <p:nvPr/>
        </p:nvPicPr>
        <p:blipFill>
          <a:blip r:embed="rId3" cstate="print"/>
          <a:srcRect/>
          <a:stretch>
            <a:fillRect/>
          </a:stretch>
        </p:blipFill>
        <p:spPr bwMode="auto">
          <a:xfrm>
            <a:off x="3257550" y="1671638"/>
            <a:ext cx="2628900" cy="3514725"/>
          </a:xfrm>
          <a:prstGeom prst="rect">
            <a:avLst/>
          </a:prstGeom>
          <a:noFill/>
        </p:spPr>
      </p:pic>
    </p:spTree>
  </p:cSld>
  <p:clrMapOvr>
    <a:masterClrMapping/>
  </p:clrMapOvr>
  <p:transition spd="slow">
    <p:wipe dir="r"/>
    <p:sndAc>
      <p:stSnd>
        <p:snd r:embed="rId2" name="applause.wav"/>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9" name="Picture 7" descr="chawla"/>
          <p:cNvPicPr>
            <a:picLocks noChangeAspect="1" noChangeArrowheads="1"/>
          </p:cNvPicPr>
          <p:nvPr/>
        </p:nvPicPr>
        <p:blipFill>
          <a:blip r:embed="rId3" cstate="print"/>
          <a:srcRect/>
          <a:stretch>
            <a:fillRect/>
          </a:stretch>
        </p:blipFill>
        <p:spPr bwMode="auto">
          <a:xfrm>
            <a:off x="3505200" y="2362200"/>
            <a:ext cx="2057400" cy="2514600"/>
          </a:xfrm>
          <a:prstGeom prst="rect">
            <a:avLst/>
          </a:prstGeom>
          <a:noFill/>
        </p:spPr>
      </p:pic>
    </p:spTree>
  </p:cSld>
  <p:clrMapOvr>
    <a:masterClrMapping/>
  </p:clrMapOvr>
  <p:transition spd="slow">
    <p:wipe dir="d"/>
    <p:sndAc>
      <p:stSnd>
        <p:snd r:embed="rId2" name="applause.wav"/>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9" name="Picture 5" descr="aishwarya-rai3"/>
          <p:cNvPicPr>
            <a:picLocks noChangeAspect="1" noChangeArrowheads="1"/>
          </p:cNvPicPr>
          <p:nvPr/>
        </p:nvPicPr>
        <p:blipFill>
          <a:blip r:embed="rId3" cstate="print"/>
          <a:srcRect/>
          <a:stretch>
            <a:fillRect/>
          </a:stretch>
        </p:blipFill>
        <p:spPr bwMode="auto">
          <a:xfrm>
            <a:off x="2857500" y="1700213"/>
            <a:ext cx="3429000" cy="3457575"/>
          </a:xfrm>
          <a:prstGeom prst="rect">
            <a:avLst/>
          </a:prstGeom>
          <a:noFill/>
        </p:spPr>
      </p:pic>
    </p:spTree>
  </p:cSld>
  <p:clrMapOvr>
    <a:masterClrMapping/>
  </p:clrMapOvr>
  <p:transition spd="slow">
    <p:dissolve/>
    <p:sndAc>
      <p:stSnd>
        <p:snd r:embed="rId2"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800" dirty="0" smtClean="0"/>
              <a:t>ACKNOWLEDGEMENT</a:t>
            </a:r>
            <a:endParaRPr lang="en-IN" sz="4800" dirty="0"/>
          </a:p>
        </p:txBody>
      </p:sp>
      <p:sp>
        <p:nvSpPr>
          <p:cNvPr id="3" name="Content Placeholder 2"/>
          <p:cNvSpPr>
            <a:spLocks noGrp="1"/>
          </p:cNvSpPr>
          <p:nvPr>
            <p:ph idx="1"/>
          </p:nvPr>
        </p:nvSpPr>
        <p:spPr/>
        <p:txBody>
          <a:bodyPr/>
          <a:lstStyle/>
          <a:p>
            <a:r>
              <a:rPr lang="en-US" dirty="0" smtClean="0"/>
              <a:t>This project establishes the position of women in our country. It  shows their role and part in our society. </a:t>
            </a:r>
          </a:p>
          <a:p>
            <a:pPr>
              <a:buNone/>
            </a:pPr>
            <a:r>
              <a:rPr lang="en-US" dirty="0" smtClean="0"/>
              <a:t>      This project is dedicated to the women of India  and also to my beloved friends. Hope it would be liked by </a:t>
            </a:r>
            <a:r>
              <a:rPr lang="en-US" smtClean="0"/>
              <a:t>all</a:t>
            </a:r>
            <a:r>
              <a:rPr lang="en-US" smtClean="0"/>
              <a:t>.</a:t>
            </a:r>
            <a:endParaRPr lang="en-US" dirty="0" smtClean="0"/>
          </a:p>
        </p:txBody>
      </p:sp>
    </p:spTree>
  </p:cSld>
  <p:clrMapOvr>
    <a:masterClrMapping/>
  </p:clrMapOvr>
  <p:transition>
    <p:sndAc>
      <p:stSnd>
        <p:snd r:embed="rId2" name="chimes.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3" name="Picture 5" descr="sg_sushmita"/>
          <p:cNvPicPr>
            <a:picLocks noChangeAspect="1" noChangeArrowheads="1"/>
          </p:cNvPicPr>
          <p:nvPr/>
        </p:nvPicPr>
        <p:blipFill>
          <a:blip r:embed="rId3" cstate="print"/>
          <a:srcRect/>
          <a:stretch>
            <a:fillRect/>
          </a:stretch>
        </p:blipFill>
        <p:spPr bwMode="auto">
          <a:xfrm>
            <a:off x="3381375" y="2114550"/>
            <a:ext cx="2381250" cy="2628900"/>
          </a:xfrm>
          <a:prstGeom prst="rect">
            <a:avLst/>
          </a:prstGeom>
          <a:noFill/>
        </p:spPr>
      </p:pic>
    </p:spTree>
  </p:cSld>
  <p:clrMapOvr>
    <a:masterClrMapping/>
  </p:clrMapOvr>
  <p:transition spd="slow">
    <p:dissolve/>
    <p:sndAc>
      <p:stSnd>
        <p:snd r:embed="rId2" name="applause.wav"/>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p:txBody>
          <a:bodyPr/>
          <a:lstStyle/>
          <a:p>
            <a:pPr>
              <a:buFont typeface="Wingdings" pitchFamily="2" charset="2"/>
              <a:buNone/>
            </a:pPr>
            <a:r>
              <a:rPr lang="en-US"/>
              <a:t>	</a:t>
            </a:r>
            <a:r>
              <a:rPr lang="en-US" i="1"/>
              <a:t>“The origin of a child is a mother, a woman. ….she shows a man what sharing, caring, and loving is all about. That is the essence of a woman." </a:t>
            </a:r>
          </a:p>
          <a:p>
            <a:pPr>
              <a:buFont typeface="Wingdings" pitchFamily="2" charset="2"/>
              <a:buNone/>
            </a:pPr>
            <a:r>
              <a:rPr lang="en-US"/>
              <a:t>			</a:t>
            </a:r>
          </a:p>
          <a:p>
            <a:pPr>
              <a:buFont typeface="Wingdings" pitchFamily="2" charset="2"/>
              <a:buNone/>
            </a:pPr>
            <a:r>
              <a:rPr lang="en-US"/>
              <a:t>			Sushmita Sen, Miss Universe 1994</a:t>
            </a:r>
          </a:p>
        </p:txBody>
      </p:sp>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idx="1"/>
          </p:nvPr>
        </p:nvSpPr>
        <p:spPr/>
        <p:txBody>
          <a:bodyPr/>
          <a:lstStyle/>
          <a:p>
            <a:pPr>
              <a:buFont typeface="Wingdings" pitchFamily="2" charset="2"/>
              <a:buNone/>
            </a:pPr>
            <a:endParaRPr lang="en-US" dirty="0"/>
          </a:p>
          <a:p>
            <a:pPr>
              <a:buFont typeface="Wingdings" pitchFamily="2" charset="2"/>
              <a:buNone/>
            </a:pPr>
            <a:endParaRPr lang="en-US" dirty="0"/>
          </a:p>
          <a:p>
            <a:pPr>
              <a:buFont typeface="Wingdings" pitchFamily="2" charset="2"/>
              <a:buNone/>
            </a:pPr>
            <a:r>
              <a:rPr lang="en-US" dirty="0"/>
              <a:t>…</a:t>
            </a:r>
            <a:r>
              <a:rPr lang="en-US" i="1" dirty="0"/>
              <a:t>but that is just a beginning</a:t>
            </a:r>
            <a:r>
              <a:rPr lang="en-US" dirty="0"/>
              <a:t>…. </a:t>
            </a:r>
            <a:endParaRPr lang="en-US" dirty="0" smtClean="0"/>
          </a:p>
          <a:p>
            <a:pPr>
              <a:buFont typeface="Wingdings" pitchFamily="2" charset="2"/>
              <a:buNone/>
            </a:pPr>
            <a:r>
              <a:rPr lang="en-US" dirty="0" smtClean="0"/>
              <a:t>                                         thankyou….</a:t>
            </a:r>
            <a:endParaRPr lang="en-US" dirty="0"/>
          </a:p>
        </p:txBody>
      </p:sp>
    </p:spTree>
  </p:cSld>
  <p:clrMapOvr>
    <a:masterClrMapping/>
  </p:clrMapOvr>
  <p:transition spd="slow">
    <p:sndAc>
      <p:stSnd>
        <p:snd r:embed="rId2" name="chimes.wav"/>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6000" dirty="0" smtClean="0"/>
              <a:t>PREFACE</a:t>
            </a:r>
            <a:endParaRPr lang="en-IN" sz="6000" dirty="0"/>
          </a:p>
        </p:txBody>
      </p:sp>
      <p:sp>
        <p:nvSpPr>
          <p:cNvPr id="3" name="Content Placeholder 2"/>
          <p:cNvSpPr>
            <a:spLocks noGrp="1"/>
          </p:cNvSpPr>
          <p:nvPr>
            <p:ph idx="1"/>
          </p:nvPr>
        </p:nvSpPr>
        <p:spPr/>
        <p:txBody>
          <a:bodyPr/>
          <a:lstStyle/>
          <a:p>
            <a:pPr>
              <a:buNone/>
            </a:pPr>
            <a:r>
              <a:rPr lang="en-US" dirty="0" smtClean="0"/>
              <a:t>This project describes the faces of women in India. It  explains their position in the current society and especially in India.</a:t>
            </a: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to="" calcmode="lin" valueType="num">
                                      <p:cBhvr>
                                        <p:cTn id="12"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990600"/>
            <a:ext cx="7772400" cy="1143000"/>
          </a:xfrm>
        </p:spPr>
        <p:txBody>
          <a:bodyPr/>
          <a:lstStyle/>
          <a:p>
            <a:r>
              <a:rPr lang="en-US" sz="5400"/>
              <a:t>Faces of Indian Women</a:t>
            </a:r>
          </a:p>
        </p:txBody>
      </p:sp>
      <p:sp>
        <p:nvSpPr>
          <p:cNvPr id="2051" name="Rectangle 3"/>
          <p:cNvSpPr>
            <a:spLocks noGrp="1" noChangeArrowheads="1"/>
          </p:cNvSpPr>
          <p:nvPr>
            <p:ph type="subTitle" idx="1"/>
          </p:nvPr>
        </p:nvSpPr>
        <p:spPr>
          <a:xfrm>
            <a:off x="990600" y="3352800"/>
            <a:ext cx="7315200" cy="2286000"/>
          </a:xfrm>
        </p:spPr>
        <p:txBody>
          <a:bodyPr/>
          <a:lstStyle/>
          <a:p>
            <a:pPr algn="just">
              <a:lnSpc>
                <a:spcPct val="80000"/>
              </a:lnSpc>
            </a:pPr>
            <a:r>
              <a:rPr lang="en-US" sz="2200" i="1" dirty="0"/>
              <a:t>“One of the most enduring </a:t>
            </a:r>
            <a:r>
              <a:rPr lang="en-US" sz="2200" i="1" dirty="0" err="1"/>
              <a:t>cliches</a:t>
            </a:r>
            <a:r>
              <a:rPr lang="en-US" sz="2200" i="1" dirty="0"/>
              <a:t> about India is that it is the country of contradictions. Like all </a:t>
            </a:r>
            <a:r>
              <a:rPr lang="en-US" sz="2200" i="1" dirty="0" err="1"/>
              <a:t>cliches</a:t>
            </a:r>
            <a:r>
              <a:rPr lang="en-US" sz="2200" i="1" dirty="0"/>
              <a:t>, this one too has a grain of truth in it. At the heart of the contradiction stand Indian women: for it is true to say that they are among the most oppressed in the world, and it is equally true to say that they are among the most liberated, the most articulate and perhaps even the most free. Can these two realities be simultaneously true</a:t>
            </a:r>
            <a:r>
              <a:rPr lang="en-US" sz="2200" i="1" dirty="0" smtClean="0"/>
              <a:t>?”</a:t>
            </a:r>
            <a:endParaRPr lang="en-US" sz="2200" i="1" dirty="0"/>
          </a:p>
        </p:txBody>
      </p:sp>
    </p:spTree>
  </p:cSld>
  <p:clrMapOvr>
    <a:masterClrMapping/>
  </p:clrMapOvr>
  <p:transition spd="slow">
    <p:pull dir="d"/>
    <p:sndAc>
      <p:stSnd>
        <p:snd r:embed="rId2" name="wind.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rrowheads="1"/>
          </p:cNvSpPr>
          <p:nvPr>
            <p:ph type="title"/>
          </p:nvPr>
        </p:nvSpPr>
        <p:spPr/>
        <p:txBody>
          <a:bodyPr/>
          <a:lstStyle/>
          <a:p>
            <a:r>
              <a:rPr lang="en-US"/>
              <a:t>Outline of the presentation</a:t>
            </a:r>
          </a:p>
        </p:txBody>
      </p:sp>
      <p:sp>
        <p:nvSpPr>
          <p:cNvPr id="5123" name="Rectangle 3"/>
          <p:cNvSpPr>
            <a:spLocks noGrp="1" noChangeArrowheads="1"/>
          </p:cNvSpPr>
          <p:nvPr>
            <p:ph idx="1"/>
          </p:nvPr>
        </p:nvSpPr>
        <p:spPr>
          <a:xfrm>
            <a:off x="457200" y="1371600"/>
            <a:ext cx="8229600" cy="4754563"/>
          </a:xfrm>
        </p:spPr>
        <p:txBody>
          <a:bodyPr/>
          <a:lstStyle/>
          <a:p>
            <a:r>
              <a:rPr lang="en-US"/>
              <a:t>Background: Facts about India</a:t>
            </a:r>
          </a:p>
          <a:p>
            <a:r>
              <a:rPr lang="en-US"/>
              <a:t>Place of Women in Indian Society</a:t>
            </a:r>
          </a:p>
          <a:p>
            <a:r>
              <a:rPr lang="en-US"/>
              <a:t>Indian Women in Modern Times</a:t>
            </a:r>
          </a:p>
          <a:p>
            <a:pPr lvl="1"/>
            <a:r>
              <a:rPr lang="en-US"/>
              <a:t>Education</a:t>
            </a:r>
          </a:p>
          <a:p>
            <a:pPr lvl="1"/>
            <a:r>
              <a:rPr lang="en-US"/>
              <a:t>Employment</a:t>
            </a:r>
          </a:p>
          <a:p>
            <a:pPr lvl="1"/>
            <a:r>
              <a:rPr lang="en-US"/>
              <a:t>Empowerment</a:t>
            </a:r>
          </a:p>
          <a:p>
            <a:r>
              <a:rPr lang="en-US"/>
              <a:t>Trivia: Famous Faces Indian Women </a:t>
            </a:r>
          </a:p>
          <a:p>
            <a:r>
              <a:rPr lang="en-US"/>
              <a:t>Introspection</a:t>
            </a:r>
          </a:p>
          <a:p>
            <a:endParaRPr lang="en-US"/>
          </a:p>
        </p:txBody>
      </p:sp>
    </p:spTree>
  </p:cSld>
  <p:clrMapOvr>
    <a:masterClrMapping/>
  </p:clrMapOvr>
  <p:transition spd="slow">
    <p:wipe dir="r"/>
    <p:sndAc>
      <p:stSnd>
        <p:snd r:embed="rId2" name="camera.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a:lstStyle/>
          <a:p>
            <a:r>
              <a:rPr lang="en-US" dirty="0"/>
              <a:t>Indian Women in Modern Times</a:t>
            </a:r>
          </a:p>
        </p:txBody>
      </p:sp>
      <p:sp>
        <p:nvSpPr>
          <p:cNvPr id="41987" name="Rectangle 3"/>
          <p:cNvSpPr>
            <a:spLocks noGrp="1" noChangeArrowheads="1"/>
          </p:cNvSpPr>
          <p:nvPr>
            <p:ph type="body" sz="half" idx="1"/>
          </p:nvPr>
        </p:nvSpPr>
        <p:spPr/>
        <p:txBody>
          <a:bodyPr/>
          <a:lstStyle/>
          <a:p>
            <a:pPr>
              <a:lnSpc>
                <a:spcPct val="80000"/>
              </a:lnSpc>
              <a:buFont typeface="Wingdings" pitchFamily="2" charset="2"/>
              <a:buNone/>
            </a:pPr>
            <a:r>
              <a:rPr lang="en-US" sz="2400" dirty="0"/>
              <a:t>Education</a:t>
            </a:r>
          </a:p>
          <a:p>
            <a:pPr>
              <a:lnSpc>
                <a:spcPct val="80000"/>
              </a:lnSpc>
            </a:pPr>
            <a:r>
              <a:rPr lang="en-US" sz="2400" dirty="0"/>
              <a:t>Literacy</a:t>
            </a:r>
          </a:p>
          <a:p>
            <a:pPr lvl="1">
              <a:lnSpc>
                <a:spcPct val="80000"/>
              </a:lnSpc>
            </a:pPr>
            <a:r>
              <a:rPr lang="en-US" sz="2000" dirty="0"/>
              <a:t>Gender gaps:</a:t>
            </a:r>
          </a:p>
          <a:p>
            <a:pPr lvl="2">
              <a:lnSpc>
                <a:spcPct val="80000"/>
              </a:lnSpc>
            </a:pPr>
            <a:r>
              <a:rPr lang="en-US" sz="1800" dirty="0"/>
              <a:t>Differences across states</a:t>
            </a:r>
          </a:p>
          <a:p>
            <a:pPr lvl="2">
              <a:lnSpc>
                <a:spcPct val="80000"/>
              </a:lnSpc>
              <a:buFont typeface="Wingdings" pitchFamily="2" charset="2"/>
              <a:buNone/>
            </a:pPr>
            <a:r>
              <a:rPr lang="en-US" sz="1800" dirty="0"/>
              <a:t>	(Kerala has highest female literacy; Rajasthan, Bihar and Uttar Pradesh have the lowest)</a:t>
            </a:r>
          </a:p>
          <a:p>
            <a:pPr lvl="2">
              <a:lnSpc>
                <a:spcPct val="80000"/>
              </a:lnSpc>
            </a:pPr>
            <a:r>
              <a:rPr lang="en-US" sz="1800" dirty="0"/>
              <a:t>Differences between rural and urban areas</a:t>
            </a:r>
          </a:p>
          <a:p>
            <a:pPr lvl="2">
              <a:lnSpc>
                <a:spcPct val="80000"/>
              </a:lnSpc>
            </a:pPr>
            <a:r>
              <a:rPr lang="en-US" sz="1800" dirty="0"/>
              <a:t>Parental preference for boys going to school</a:t>
            </a:r>
          </a:p>
          <a:p>
            <a:pPr lvl="2">
              <a:lnSpc>
                <a:spcPct val="80000"/>
              </a:lnSpc>
            </a:pPr>
            <a:r>
              <a:rPr lang="en-US" sz="1800" dirty="0"/>
              <a:t>Higher dropout rate among girls</a:t>
            </a:r>
          </a:p>
          <a:p>
            <a:pPr lvl="2">
              <a:lnSpc>
                <a:spcPct val="80000"/>
              </a:lnSpc>
            </a:pPr>
            <a:endParaRPr lang="en-US" sz="1800" dirty="0"/>
          </a:p>
          <a:p>
            <a:pPr>
              <a:lnSpc>
                <a:spcPct val="80000"/>
              </a:lnSpc>
              <a:buFont typeface="Wingdings" pitchFamily="2" charset="2"/>
              <a:buNone/>
            </a:pPr>
            <a:r>
              <a:rPr lang="en-US" sz="2400" dirty="0"/>
              <a:t>			</a:t>
            </a:r>
          </a:p>
        </p:txBody>
      </p:sp>
      <p:graphicFrame>
        <p:nvGraphicFramePr>
          <p:cNvPr id="42013" name="Group 29"/>
          <p:cNvGraphicFramePr>
            <a:graphicFrameLocks noGrp="1"/>
          </p:cNvGraphicFramePr>
          <p:nvPr>
            <p:ph sz="half" idx="2"/>
          </p:nvPr>
        </p:nvGraphicFramePr>
        <p:xfrm>
          <a:off x="4876800" y="2667000"/>
          <a:ext cx="3733800" cy="2072640"/>
        </p:xfrm>
        <a:graphic>
          <a:graphicData uri="http://schemas.openxmlformats.org/drawingml/2006/table">
            <a:tbl>
              <a:tblPr/>
              <a:tblGrid>
                <a:gridCol w="1244600"/>
                <a:gridCol w="1244600"/>
                <a:gridCol w="1244600"/>
              </a:tblGrid>
              <a:tr h="5143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endParaRPr kumimoji="0" lang="en-US" sz="2800" b="0" i="1" u="none" strike="noStrike" cap="none" normalizeH="0" baseline="0" dirty="0" smtClean="0">
                        <a:ln>
                          <a:noFill/>
                        </a:ln>
                        <a:solidFill>
                          <a:schemeClr val="tx1"/>
                        </a:solidFill>
                        <a:effectLst>
                          <a:outerShdw blurRad="38100" dist="38100" dir="2700000" algn="tl">
                            <a:srgbClr val="000000"/>
                          </a:outerShdw>
                        </a:effectLst>
                        <a:latin typeface="Garamond"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Female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Male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1971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46%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1991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39%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dirty="0" smtClean="0">
                          <a:ln>
                            <a:noFill/>
                          </a:ln>
                          <a:solidFill>
                            <a:schemeClr val="tx1"/>
                          </a:solidFill>
                          <a:effectLst>
                            <a:outerShdw blurRad="38100" dist="38100" dir="2700000" algn="tl">
                              <a:srgbClr val="000000"/>
                            </a:outerShdw>
                          </a:effectLst>
                          <a:latin typeface="Garamond" pitchFamily="18" charset="0"/>
                        </a:rPr>
                        <a:t>64%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4350">
                <a:tc>
                  <a:txBody>
                    <a:body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2003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48%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70000"/>
                        <a:buFont typeface="Wingdings" pitchFamily="2" charset="2"/>
                        <a:buNone/>
                        <a:tabLst/>
                      </a:pPr>
                      <a:r>
                        <a:rPr kumimoji="0" lang="en-US" sz="2800" b="0" i="1" u="none" strike="noStrike" cap="none" normalizeH="0" baseline="0" smtClean="0">
                          <a:ln>
                            <a:noFill/>
                          </a:ln>
                          <a:solidFill>
                            <a:schemeClr val="tx1"/>
                          </a:solidFill>
                          <a:effectLst>
                            <a:outerShdw blurRad="38100" dist="38100" dir="2700000" algn="tl">
                              <a:srgbClr val="000000"/>
                            </a:outerShdw>
                          </a:effectLst>
                          <a:latin typeface="Garamond" pitchFamily="18" charset="0"/>
                        </a:rPr>
                        <a:t>70%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1986"/>
                                        </p:tgtEl>
                                        <p:attrNameLst>
                                          <p:attrName>style.visibility</p:attrName>
                                        </p:attrNameLst>
                                      </p:cBhvr>
                                      <p:to>
                                        <p:strVal val="visible"/>
                                      </p:to>
                                    </p:set>
                                    <p:animEffect transition="in" filter="checkerboard(across)">
                                      <p:cBhvr>
                                        <p:cTn id="7" dur="2000"/>
                                        <p:tgtEl>
                                          <p:spTgt spid="4198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1987">
                                            <p:txEl>
                                              <p:pRg st="0" end="0"/>
                                            </p:txEl>
                                          </p:spTgt>
                                        </p:tgtEl>
                                        <p:attrNameLst>
                                          <p:attrName>style.visibility</p:attrName>
                                        </p:attrNameLst>
                                      </p:cBhvr>
                                      <p:to>
                                        <p:strVal val="visible"/>
                                      </p:to>
                                    </p:set>
                                    <p:anim calcmode="lin" valueType="num">
                                      <p:cBhvr additive="base">
                                        <p:cTn id="12" dur="2000" fill="hold"/>
                                        <p:tgtEl>
                                          <p:spTgt spid="41987">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4198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1987">
                                            <p:txEl>
                                              <p:pRg st="1" end="1"/>
                                            </p:txEl>
                                          </p:spTgt>
                                        </p:tgtEl>
                                        <p:attrNameLst>
                                          <p:attrName>style.visibility</p:attrName>
                                        </p:attrNameLst>
                                      </p:cBhvr>
                                      <p:to>
                                        <p:strVal val="visible"/>
                                      </p:to>
                                    </p:set>
                                    <p:anim calcmode="lin" valueType="num">
                                      <p:cBhvr additive="base">
                                        <p:cTn id="18" dur="2000" fill="hold"/>
                                        <p:tgtEl>
                                          <p:spTgt spid="41987">
                                            <p:txEl>
                                              <p:pRg st="1" end="1"/>
                                            </p:txEl>
                                          </p:spTgt>
                                        </p:tgtEl>
                                        <p:attrNameLst>
                                          <p:attrName>ppt_x</p:attrName>
                                        </p:attrNameLst>
                                      </p:cBhvr>
                                      <p:tavLst>
                                        <p:tav tm="0">
                                          <p:val>
                                            <p:strVal val="#ppt_x"/>
                                          </p:val>
                                        </p:tav>
                                        <p:tav tm="100000">
                                          <p:val>
                                            <p:strVal val="#ppt_x"/>
                                          </p:val>
                                        </p:tav>
                                      </p:tavLst>
                                    </p:anim>
                                    <p:anim calcmode="lin" valueType="num">
                                      <p:cBhvr additive="base">
                                        <p:cTn id="19" dur="2000" fill="hold"/>
                                        <p:tgtEl>
                                          <p:spTgt spid="41987">
                                            <p:txEl>
                                              <p:pRg st="1" end="1"/>
                                            </p:txEl>
                                          </p:spTgt>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41987">
                                            <p:txEl>
                                              <p:pRg st="2" end="2"/>
                                            </p:txEl>
                                          </p:spTgt>
                                        </p:tgtEl>
                                        <p:attrNameLst>
                                          <p:attrName>style.visibility</p:attrName>
                                        </p:attrNameLst>
                                      </p:cBhvr>
                                      <p:to>
                                        <p:strVal val="visible"/>
                                      </p:to>
                                    </p:set>
                                    <p:anim calcmode="lin" valueType="num">
                                      <p:cBhvr additive="base">
                                        <p:cTn id="22" dur="2000" fill="hold"/>
                                        <p:tgtEl>
                                          <p:spTgt spid="41987">
                                            <p:txEl>
                                              <p:pRg st="2" end="2"/>
                                            </p:txEl>
                                          </p:spTgt>
                                        </p:tgtEl>
                                        <p:attrNameLst>
                                          <p:attrName>ppt_x</p:attrName>
                                        </p:attrNameLst>
                                      </p:cBhvr>
                                      <p:tavLst>
                                        <p:tav tm="0">
                                          <p:val>
                                            <p:strVal val="#ppt_x"/>
                                          </p:val>
                                        </p:tav>
                                        <p:tav tm="100000">
                                          <p:val>
                                            <p:strVal val="#ppt_x"/>
                                          </p:val>
                                        </p:tav>
                                      </p:tavLst>
                                    </p:anim>
                                    <p:anim calcmode="lin" valueType="num">
                                      <p:cBhvr additive="base">
                                        <p:cTn id="23" dur="2000" fill="hold"/>
                                        <p:tgtEl>
                                          <p:spTgt spid="41987">
                                            <p:txEl>
                                              <p:pRg st="2" end="2"/>
                                            </p:txEl>
                                          </p:spTgt>
                                        </p:tgtEl>
                                        <p:attrNameLst>
                                          <p:attrName>ppt_y</p:attrName>
                                        </p:attrNameLst>
                                      </p:cBhvr>
                                      <p:tavLst>
                                        <p:tav tm="0">
                                          <p:val>
                                            <p:strVal val="1+#ppt_h/2"/>
                                          </p:val>
                                        </p:tav>
                                        <p:tav tm="100000">
                                          <p:val>
                                            <p:strVal val="#ppt_y"/>
                                          </p:val>
                                        </p:tav>
                                      </p:tavLst>
                                    </p:anim>
                                  </p:childTnLst>
                                </p:cTn>
                              </p:par>
                              <p:par>
                                <p:cTn id="24" presetID="2" presetClass="entr" presetSubtype="4" fill="hold" grpId="0" nodeType="withEffect">
                                  <p:stCondLst>
                                    <p:cond delay="0"/>
                                  </p:stCondLst>
                                  <p:childTnLst>
                                    <p:set>
                                      <p:cBhvr>
                                        <p:cTn id="25" dur="1" fill="hold">
                                          <p:stCondLst>
                                            <p:cond delay="0"/>
                                          </p:stCondLst>
                                        </p:cTn>
                                        <p:tgtEl>
                                          <p:spTgt spid="41987">
                                            <p:txEl>
                                              <p:pRg st="3" end="3"/>
                                            </p:txEl>
                                          </p:spTgt>
                                        </p:tgtEl>
                                        <p:attrNameLst>
                                          <p:attrName>style.visibility</p:attrName>
                                        </p:attrNameLst>
                                      </p:cBhvr>
                                      <p:to>
                                        <p:strVal val="visible"/>
                                      </p:to>
                                    </p:set>
                                    <p:anim calcmode="lin" valueType="num">
                                      <p:cBhvr additive="base">
                                        <p:cTn id="26" dur="2000" fill="hold"/>
                                        <p:tgtEl>
                                          <p:spTgt spid="41987">
                                            <p:txEl>
                                              <p:pRg st="3" end="3"/>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41987">
                                            <p:txEl>
                                              <p:pRg st="3" end="3"/>
                                            </p:txEl>
                                          </p:spTgt>
                                        </p:tgtEl>
                                        <p:attrNameLst>
                                          <p:attrName>ppt_y</p:attrName>
                                        </p:attrNameLst>
                                      </p:cBhvr>
                                      <p:tavLst>
                                        <p:tav tm="0">
                                          <p:val>
                                            <p:strVal val="1+#ppt_h/2"/>
                                          </p:val>
                                        </p:tav>
                                        <p:tav tm="100000">
                                          <p:val>
                                            <p:strVal val="#ppt_y"/>
                                          </p:val>
                                        </p:tav>
                                      </p:tavLst>
                                    </p:anim>
                                  </p:childTnLst>
                                </p:cTn>
                              </p:par>
                              <p:par>
                                <p:cTn id="28" presetID="2" presetClass="entr" presetSubtype="4" fill="hold" grpId="0" nodeType="withEffect">
                                  <p:stCondLst>
                                    <p:cond delay="0"/>
                                  </p:stCondLst>
                                  <p:childTnLst>
                                    <p:set>
                                      <p:cBhvr>
                                        <p:cTn id="29" dur="1" fill="hold">
                                          <p:stCondLst>
                                            <p:cond delay="0"/>
                                          </p:stCondLst>
                                        </p:cTn>
                                        <p:tgtEl>
                                          <p:spTgt spid="41987">
                                            <p:txEl>
                                              <p:pRg st="4" end="4"/>
                                            </p:txEl>
                                          </p:spTgt>
                                        </p:tgtEl>
                                        <p:attrNameLst>
                                          <p:attrName>style.visibility</p:attrName>
                                        </p:attrNameLst>
                                      </p:cBhvr>
                                      <p:to>
                                        <p:strVal val="visible"/>
                                      </p:to>
                                    </p:set>
                                    <p:anim calcmode="lin" valueType="num">
                                      <p:cBhvr additive="base">
                                        <p:cTn id="30" dur="2000" fill="hold"/>
                                        <p:tgtEl>
                                          <p:spTgt spid="41987">
                                            <p:txEl>
                                              <p:pRg st="4" end="4"/>
                                            </p:txEl>
                                          </p:spTgt>
                                        </p:tgtEl>
                                        <p:attrNameLst>
                                          <p:attrName>ppt_x</p:attrName>
                                        </p:attrNameLst>
                                      </p:cBhvr>
                                      <p:tavLst>
                                        <p:tav tm="0">
                                          <p:val>
                                            <p:strVal val="#ppt_x"/>
                                          </p:val>
                                        </p:tav>
                                        <p:tav tm="100000">
                                          <p:val>
                                            <p:strVal val="#ppt_x"/>
                                          </p:val>
                                        </p:tav>
                                      </p:tavLst>
                                    </p:anim>
                                    <p:anim calcmode="lin" valueType="num">
                                      <p:cBhvr additive="base">
                                        <p:cTn id="31" dur="2000" fill="hold"/>
                                        <p:tgtEl>
                                          <p:spTgt spid="41987">
                                            <p:txEl>
                                              <p:pRg st="4" end="4"/>
                                            </p:txEl>
                                          </p:spTgt>
                                        </p:tgtEl>
                                        <p:attrNameLst>
                                          <p:attrName>ppt_y</p:attrName>
                                        </p:attrNameLst>
                                      </p:cBhvr>
                                      <p:tavLst>
                                        <p:tav tm="0">
                                          <p:val>
                                            <p:strVal val="1+#ppt_h/2"/>
                                          </p:val>
                                        </p:tav>
                                        <p:tav tm="100000">
                                          <p:val>
                                            <p:strVal val="#ppt_y"/>
                                          </p:val>
                                        </p:tav>
                                      </p:tavLst>
                                    </p:anim>
                                  </p:childTnLst>
                                </p:cTn>
                              </p:par>
                              <p:par>
                                <p:cTn id="32" presetID="2" presetClass="entr" presetSubtype="4" fill="hold" grpId="0" nodeType="withEffect">
                                  <p:stCondLst>
                                    <p:cond delay="0"/>
                                  </p:stCondLst>
                                  <p:childTnLst>
                                    <p:set>
                                      <p:cBhvr>
                                        <p:cTn id="33" dur="1" fill="hold">
                                          <p:stCondLst>
                                            <p:cond delay="0"/>
                                          </p:stCondLst>
                                        </p:cTn>
                                        <p:tgtEl>
                                          <p:spTgt spid="41987">
                                            <p:txEl>
                                              <p:pRg st="5" end="5"/>
                                            </p:txEl>
                                          </p:spTgt>
                                        </p:tgtEl>
                                        <p:attrNameLst>
                                          <p:attrName>style.visibility</p:attrName>
                                        </p:attrNameLst>
                                      </p:cBhvr>
                                      <p:to>
                                        <p:strVal val="visible"/>
                                      </p:to>
                                    </p:set>
                                    <p:anim calcmode="lin" valueType="num">
                                      <p:cBhvr additive="base">
                                        <p:cTn id="34" dur="2000" fill="hold"/>
                                        <p:tgtEl>
                                          <p:spTgt spid="41987">
                                            <p:txEl>
                                              <p:pRg st="5" end="5"/>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41987">
                                            <p:txEl>
                                              <p:pRg st="5" end="5"/>
                                            </p:txEl>
                                          </p:spTgt>
                                        </p:tgtEl>
                                        <p:attrNameLst>
                                          <p:attrName>ppt_y</p:attrName>
                                        </p:attrNameLst>
                                      </p:cBhvr>
                                      <p:tavLst>
                                        <p:tav tm="0">
                                          <p:val>
                                            <p:strVal val="1+#ppt_h/2"/>
                                          </p:val>
                                        </p:tav>
                                        <p:tav tm="100000">
                                          <p:val>
                                            <p:strVal val="#ppt_y"/>
                                          </p:val>
                                        </p:tav>
                                      </p:tavLst>
                                    </p:anim>
                                  </p:childTnLst>
                                </p:cTn>
                              </p:par>
                              <p:par>
                                <p:cTn id="36" presetID="2" presetClass="entr" presetSubtype="4" fill="hold" grpId="0" nodeType="withEffect">
                                  <p:stCondLst>
                                    <p:cond delay="0"/>
                                  </p:stCondLst>
                                  <p:childTnLst>
                                    <p:set>
                                      <p:cBhvr>
                                        <p:cTn id="37" dur="1" fill="hold">
                                          <p:stCondLst>
                                            <p:cond delay="0"/>
                                          </p:stCondLst>
                                        </p:cTn>
                                        <p:tgtEl>
                                          <p:spTgt spid="41987">
                                            <p:txEl>
                                              <p:pRg st="6" end="6"/>
                                            </p:txEl>
                                          </p:spTgt>
                                        </p:tgtEl>
                                        <p:attrNameLst>
                                          <p:attrName>style.visibility</p:attrName>
                                        </p:attrNameLst>
                                      </p:cBhvr>
                                      <p:to>
                                        <p:strVal val="visible"/>
                                      </p:to>
                                    </p:set>
                                    <p:anim calcmode="lin" valueType="num">
                                      <p:cBhvr additive="base">
                                        <p:cTn id="38" dur="2000" fill="hold"/>
                                        <p:tgtEl>
                                          <p:spTgt spid="41987">
                                            <p:txEl>
                                              <p:pRg st="6" end="6"/>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41987">
                                            <p:txEl>
                                              <p:pRg st="6" end="6"/>
                                            </p:txEl>
                                          </p:spTgt>
                                        </p:tgtEl>
                                        <p:attrNameLst>
                                          <p:attrName>ppt_y</p:attrName>
                                        </p:attrNameLst>
                                      </p:cBhvr>
                                      <p:tavLst>
                                        <p:tav tm="0">
                                          <p:val>
                                            <p:strVal val="1+#ppt_h/2"/>
                                          </p:val>
                                        </p:tav>
                                        <p:tav tm="100000">
                                          <p:val>
                                            <p:strVal val="#ppt_y"/>
                                          </p:val>
                                        </p:tav>
                                      </p:tavLst>
                                    </p:anim>
                                  </p:childTnLst>
                                </p:cTn>
                              </p:par>
                              <p:par>
                                <p:cTn id="40" presetID="2" presetClass="entr" presetSubtype="4" fill="hold" grpId="0" nodeType="withEffect">
                                  <p:stCondLst>
                                    <p:cond delay="0"/>
                                  </p:stCondLst>
                                  <p:childTnLst>
                                    <p:set>
                                      <p:cBhvr>
                                        <p:cTn id="41" dur="1" fill="hold">
                                          <p:stCondLst>
                                            <p:cond delay="0"/>
                                          </p:stCondLst>
                                        </p:cTn>
                                        <p:tgtEl>
                                          <p:spTgt spid="41987">
                                            <p:txEl>
                                              <p:pRg st="7" end="7"/>
                                            </p:txEl>
                                          </p:spTgt>
                                        </p:tgtEl>
                                        <p:attrNameLst>
                                          <p:attrName>style.visibility</p:attrName>
                                        </p:attrNameLst>
                                      </p:cBhvr>
                                      <p:to>
                                        <p:strVal val="visible"/>
                                      </p:to>
                                    </p:set>
                                    <p:anim calcmode="lin" valueType="num">
                                      <p:cBhvr additive="base">
                                        <p:cTn id="42" dur="2000" fill="hold"/>
                                        <p:tgtEl>
                                          <p:spTgt spid="41987">
                                            <p:txEl>
                                              <p:pRg st="7" end="7"/>
                                            </p:txEl>
                                          </p:spTgt>
                                        </p:tgtEl>
                                        <p:attrNameLst>
                                          <p:attrName>ppt_x</p:attrName>
                                        </p:attrNameLst>
                                      </p:cBhvr>
                                      <p:tavLst>
                                        <p:tav tm="0">
                                          <p:val>
                                            <p:strVal val="#ppt_x"/>
                                          </p:val>
                                        </p:tav>
                                        <p:tav tm="100000">
                                          <p:val>
                                            <p:strVal val="#ppt_x"/>
                                          </p:val>
                                        </p:tav>
                                      </p:tavLst>
                                    </p:anim>
                                    <p:anim calcmode="lin" valueType="num">
                                      <p:cBhvr additive="base">
                                        <p:cTn id="43" dur="2000" fill="hold"/>
                                        <p:tgtEl>
                                          <p:spTgt spid="41987">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grpId="0" nodeType="clickEffect">
                                  <p:stCondLst>
                                    <p:cond delay="0"/>
                                  </p:stCondLst>
                                  <p:childTnLst>
                                    <p:set>
                                      <p:cBhvr>
                                        <p:cTn id="47" dur="1" fill="hold">
                                          <p:stCondLst>
                                            <p:cond delay="0"/>
                                          </p:stCondLst>
                                        </p:cTn>
                                        <p:tgtEl>
                                          <p:spTgt spid="41987">
                                            <p:txEl>
                                              <p:pRg st="9" end="9"/>
                                            </p:txEl>
                                          </p:spTgt>
                                        </p:tgtEl>
                                        <p:attrNameLst>
                                          <p:attrName>style.visibility</p:attrName>
                                        </p:attrNameLst>
                                      </p:cBhvr>
                                      <p:to>
                                        <p:strVal val="visible"/>
                                      </p:to>
                                    </p:set>
                                    <p:anim calcmode="lin" valueType="num">
                                      <p:cBhvr additive="base">
                                        <p:cTn id="48" dur="2000" fill="hold"/>
                                        <p:tgtEl>
                                          <p:spTgt spid="41987">
                                            <p:txEl>
                                              <p:pRg st="9" end="9"/>
                                            </p:txEl>
                                          </p:spTgt>
                                        </p:tgtEl>
                                        <p:attrNameLst>
                                          <p:attrName>ppt_x</p:attrName>
                                        </p:attrNameLst>
                                      </p:cBhvr>
                                      <p:tavLst>
                                        <p:tav tm="0">
                                          <p:val>
                                            <p:strVal val="#ppt_x"/>
                                          </p:val>
                                        </p:tav>
                                        <p:tav tm="100000">
                                          <p:val>
                                            <p:strVal val="#ppt_x"/>
                                          </p:val>
                                        </p:tav>
                                      </p:tavLst>
                                    </p:anim>
                                    <p:anim calcmode="lin" valueType="num">
                                      <p:cBhvr additive="base">
                                        <p:cTn id="49" dur="2000" fill="hold"/>
                                        <p:tgtEl>
                                          <p:spTgt spid="41987">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4" presetClass="entr" presetSubtype="0" fill="hold" nodeType="clickEffect">
                                  <p:stCondLst>
                                    <p:cond delay="0"/>
                                  </p:stCondLst>
                                  <p:childTnLst>
                                    <p:set>
                                      <p:cBhvr>
                                        <p:cTn id="53" dur="1" fill="hold">
                                          <p:stCondLst>
                                            <p:cond delay="0"/>
                                          </p:stCondLst>
                                        </p:cTn>
                                        <p:tgtEl>
                                          <p:spTgt spid="42013"/>
                                        </p:tgtEl>
                                        <p:attrNameLst>
                                          <p:attrName>style.visibility</p:attrName>
                                        </p:attrNameLst>
                                      </p:cBhvr>
                                      <p:to>
                                        <p:strVal val="visible"/>
                                      </p:to>
                                    </p:set>
                                    <p:anim to="" calcmode="lin" valueType="num">
                                      <p:cBhvr>
                                        <p:cTn id="54" dur="1" fill="hold"/>
                                        <p:tgtEl>
                                          <p:spTgt spid="42013"/>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6" grpId="0"/>
      <p:bldP spid="4198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Rot="1" noChangeArrowheads="1"/>
          </p:cNvSpPr>
          <p:nvPr>
            <p:ph type="title"/>
          </p:nvPr>
        </p:nvSpPr>
        <p:spPr/>
        <p:txBody>
          <a:bodyPr/>
          <a:lstStyle/>
          <a:p>
            <a:r>
              <a:rPr lang="en-US" dirty="0"/>
              <a:t>Indian Women in Modern Times</a:t>
            </a:r>
          </a:p>
        </p:txBody>
      </p:sp>
      <p:sp>
        <p:nvSpPr>
          <p:cNvPr id="47107" name="Rectangle 3"/>
          <p:cNvSpPr>
            <a:spLocks noGrp="1" noChangeArrowheads="1"/>
          </p:cNvSpPr>
          <p:nvPr>
            <p:ph idx="1"/>
          </p:nvPr>
        </p:nvSpPr>
        <p:spPr/>
        <p:txBody>
          <a:bodyPr/>
          <a:lstStyle/>
          <a:p>
            <a:pPr>
              <a:buFont typeface="Wingdings" pitchFamily="2" charset="2"/>
              <a:buNone/>
            </a:pPr>
            <a:r>
              <a:rPr lang="en-US" dirty="0"/>
              <a:t>Education</a:t>
            </a:r>
          </a:p>
          <a:p>
            <a:pPr lvl="1"/>
            <a:r>
              <a:rPr lang="en-US" dirty="0"/>
              <a:t>Gender gaps in higher education</a:t>
            </a:r>
          </a:p>
          <a:p>
            <a:pPr lvl="2"/>
            <a:r>
              <a:rPr lang="en-US" dirty="0"/>
              <a:t>About 1 percent of total women population has college education</a:t>
            </a:r>
          </a:p>
          <a:p>
            <a:pPr lvl="2"/>
            <a:r>
              <a:rPr lang="en-US" dirty="0"/>
              <a:t>Women account for a third of the students at college/university level</a:t>
            </a:r>
          </a:p>
          <a:p>
            <a:pPr lvl="2"/>
            <a:r>
              <a:rPr lang="en-US" dirty="0"/>
              <a:t>In engineering and business, the proportion of female students is much smaller</a:t>
            </a:r>
          </a:p>
          <a:p>
            <a:pPr lvl="2"/>
            <a:r>
              <a:rPr lang="en-US" dirty="0"/>
              <a:t>In education, nearly half of the students are women</a:t>
            </a:r>
          </a:p>
          <a:p>
            <a:pPr lvl="2"/>
            <a:endParaRPr lang="en-US"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47106"/>
                                        </p:tgtEl>
                                        <p:attrNameLst>
                                          <p:attrName>style.visibility</p:attrName>
                                        </p:attrNameLst>
                                      </p:cBhvr>
                                      <p:to>
                                        <p:strVal val="visible"/>
                                      </p:to>
                                    </p:set>
                                    <p:animEffect transition="in" filter="wheel(4)">
                                      <p:cBhvr>
                                        <p:cTn id="7" dur="2000"/>
                                        <p:tgtEl>
                                          <p:spTgt spid="4710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7107">
                                            <p:txEl>
                                              <p:pRg st="0" end="0"/>
                                            </p:txEl>
                                          </p:spTgt>
                                        </p:tgtEl>
                                        <p:attrNameLst>
                                          <p:attrName>style.visibility</p:attrName>
                                        </p:attrNameLst>
                                      </p:cBhvr>
                                      <p:to>
                                        <p:strVal val="visible"/>
                                      </p:to>
                                    </p:set>
                                    <p:anim calcmode="lin" valueType="num">
                                      <p:cBhvr additive="base">
                                        <p:cTn id="12" dur="2000" fill="hold"/>
                                        <p:tgtEl>
                                          <p:spTgt spid="47107">
                                            <p:txEl>
                                              <p:pRg st="0" end="0"/>
                                            </p:txEl>
                                          </p:spTgt>
                                        </p:tgtEl>
                                        <p:attrNameLst>
                                          <p:attrName>ppt_x</p:attrName>
                                        </p:attrNameLst>
                                      </p:cBhvr>
                                      <p:tavLst>
                                        <p:tav tm="0">
                                          <p:val>
                                            <p:strVal val="#ppt_x"/>
                                          </p:val>
                                        </p:tav>
                                        <p:tav tm="100000">
                                          <p:val>
                                            <p:strVal val="#ppt_x"/>
                                          </p:val>
                                        </p:tav>
                                      </p:tavLst>
                                    </p:anim>
                                    <p:anim calcmode="lin" valueType="num">
                                      <p:cBhvr additive="base">
                                        <p:cTn id="13" dur="2000" fill="hold"/>
                                        <p:tgtEl>
                                          <p:spTgt spid="47107">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47107">
                                            <p:txEl>
                                              <p:pRg st="1" end="1"/>
                                            </p:txEl>
                                          </p:spTgt>
                                        </p:tgtEl>
                                        <p:attrNameLst>
                                          <p:attrName>style.visibility</p:attrName>
                                        </p:attrNameLst>
                                      </p:cBhvr>
                                      <p:to>
                                        <p:strVal val="visible"/>
                                      </p:to>
                                    </p:set>
                                    <p:anim calcmode="lin" valueType="num">
                                      <p:cBhvr additive="base">
                                        <p:cTn id="16" dur="2000" fill="hold"/>
                                        <p:tgtEl>
                                          <p:spTgt spid="47107">
                                            <p:txEl>
                                              <p:pRg st="1" end="1"/>
                                            </p:txEl>
                                          </p:spTgt>
                                        </p:tgtEl>
                                        <p:attrNameLst>
                                          <p:attrName>ppt_x</p:attrName>
                                        </p:attrNameLst>
                                      </p:cBhvr>
                                      <p:tavLst>
                                        <p:tav tm="0">
                                          <p:val>
                                            <p:strVal val="#ppt_x"/>
                                          </p:val>
                                        </p:tav>
                                        <p:tav tm="100000">
                                          <p:val>
                                            <p:strVal val="#ppt_x"/>
                                          </p:val>
                                        </p:tav>
                                      </p:tavLst>
                                    </p:anim>
                                    <p:anim calcmode="lin" valueType="num">
                                      <p:cBhvr additive="base">
                                        <p:cTn id="17" dur="2000" fill="hold"/>
                                        <p:tgtEl>
                                          <p:spTgt spid="47107">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47107">
                                            <p:txEl>
                                              <p:pRg st="2" end="2"/>
                                            </p:txEl>
                                          </p:spTgt>
                                        </p:tgtEl>
                                        <p:attrNameLst>
                                          <p:attrName>style.visibility</p:attrName>
                                        </p:attrNameLst>
                                      </p:cBhvr>
                                      <p:to>
                                        <p:strVal val="visible"/>
                                      </p:to>
                                    </p:set>
                                    <p:anim calcmode="lin" valueType="num">
                                      <p:cBhvr additive="base">
                                        <p:cTn id="20" dur="2000" fill="hold"/>
                                        <p:tgtEl>
                                          <p:spTgt spid="47107">
                                            <p:txEl>
                                              <p:pRg st="2" end="2"/>
                                            </p:txEl>
                                          </p:spTgt>
                                        </p:tgtEl>
                                        <p:attrNameLst>
                                          <p:attrName>ppt_x</p:attrName>
                                        </p:attrNameLst>
                                      </p:cBhvr>
                                      <p:tavLst>
                                        <p:tav tm="0">
                                          <p:val>
                                            <p:strVal val="#ppt_x"/>
                                          </p:val>
                                        </p:tav>
                                        <p:tav tm="100000">
                                          <p:val>
                                            <p:strVal val="#ppt_x"/>
                                          </p:val>
                                        </p:tav>
                                      </p:tavLst>
                                    </p:anim>
                                    <p:anim calcmode="lin" valueType="num">
                                      <p:cBhvr additive="base">
                                        <p:cTn id="21" dur="2000" fill="hold"/>
                                        <p:tgtEl>
                                          <p:spTgt spid="47107">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47107">
                                            <p:txEl>
                                              <p:pRg st="3" end="3"/>
                                            </p:txEl>
                                          </p:spTgt>
                                        </p:tgtEl>
                                        <p:attrNameLst>
                                          <p:attrName>style.visibility</p:attrName>
                                        </p:attrNameLst>
                                      </p:cBhvr>
                                      <p:to>
                                        <p:strVal val="visible"/>
                                      </p:to>
                                    </p:set>
                                    <p:anim calcmode="lin" valueType="num">
                                      <p:cBhvr additive="base">
                                        <p:cTn id="24" dur="2000" fill="hold"/>
                                        <p:tgtEl>
                                          <p:spTgt spid="47107">
                                            <p:txEl>
                                              <p:pRg st="3" end="3"/>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47107">
                                            <p:txEl>
                                              <p:pRg st="3" end="3"/>
                                            </p:txEl>
                                          </p:spTgt>
                                        </p:tgtEl>
                                        <p:attrNameLst>
                                          <p:attrName>ppt_y</p:attrName>
                                        </p:attrNameLst>
                                      </p:cBhvr>
                                      <p:tavLst>
                                        <p:tav tm="0">
                                          <p:val>
                                            <p:strVal val="1+#ppt_h/2"/>
                                          </p:val>
                                        </p:tav>
                                        <p:tav tm="100000">
                                          <p:val>
                                            <p:strVal val="#ppt_y"/>
                                          </p:val>
                                        </p:tav>
                                      </p:tavLst>
                                    </p:anim>
                                  </p:childTnLst>
                                </p:cTn>
                              </p:par>
                              <p:par>
                                <p:cTn id="26" presetID="2" presetClass="entr" presetSubtype="4" fill="hold" grpId="0" nodeType="withEffect">
                                  <p:stCondLst>
                                    <p:cond delay="0"/>
                                  </p:stCondLst>
                                  <p:childTnLst>
                                    <p:set>
                                      <p:cBhvr>
                                        <p:cTn id="27" dur="1" fill="hold">
                                          <p:stCondLst>
                                            <p:cond delay="0"/>
                                          </p:stCondLst>
                                        </p:cTn>
                                        <p:tgtEl>
                                          <p:spTgt spid="47107">
                                            <p:txEl>
                                              <p:pRg st="4" end="4"/>
                                            </p:txEl>
                                          </p:spTgt>
                                        </p:tgtEl>
                                        <p:attrNameLst>
                                          <p:attrName>style.visibility</p:attrName>
                                        </p:attrNameLst>
                                      </p:cBhvr>
                                      <p:to>
                                        <p:strVal val="visible"/>
                                      </p:to>
                                    </p:set>
                                    <p:anim calcmode="lin" valueType="num">
                                      <p:cBhvr additive="base">
                                        <p:cTn id="28" dur="2000" fill="hold"/>
                                        <p:tgtEl>
                                          <p:spTgt spid="47107">
                                            <p:txEl>
                                              <p:pRg st="4" end="4"/>
                                            </p:txEl>
                                          </p:spTgt>
                                        </p:tgtEl>
                                        <p:attrNameLst>
                                          <p:attrName>ppt_x</p:attrName>
                                        </p:attrNameLst>
                                      </p:cBhvr>
                                      <p:tavLst>
                                        <p:tav tm="0">
                                          <p:val>
                                            <p:strVal val="#ppt_x"/>
                                          </p:val>
                                        </p:tav>
                                        <p:tav tm="100000">
                                          <p:val>
                                            <p:strVal val="#ppt_x"/>
                                          </p:val>
                                        </p:tav>
                                      </p:tavLst>
                                    </p:anim>
                                    <p:anim calcmode="lin" valueType="num">
                                      <p:cBhvr additive="base">
                                        <p:cTn id="29" dur="2000" fill="hold"/>
                                        <p:tgtEl>
                                          <p:spTgt spid="47107">
                                            <p:txEl>
                                              <p:pRg st="4" end="4"/>
                                            </p:txEl>
                                          </p:spTgt>
                                        </p:tgtEl>
                                        <p:attrNameLst>
                                          <p:attrName>ppt_y</p:attrName>
                                        </p:attrNameLst>
                                      </p:cBhvr>
                                      <p:tavLst>
                                        <p:tav tm="0">
                                          <p:val>
                                            <p:strVal val="1+#ppt_h/2"/>
                                          </p:val>
                                        </p:tav>
                                        <p:tav tm="100000">
                                          <p:val>
                                            <p:strVal val="#ppt_y"/>
                                          </p:val>
                                        </p:tav>
                                      </p:tavLst>
                                    </p:anim>
                                  </p:childTnLst>
                                </p:cTn>
                              </p:par>
                              <p:par>
                                <p:cTn id="30" presetID="2" presetClass="entr" presetSubtype="4" fill="hold" grpId="0" nodeType="withEffect">
                                  <p:stCondLst>
                                    <p:cond delay="0"/>
                                  </p:stCondLst>
                                  <p:childTnLst>
                                    <p:set>
                                      <p:cBhvr>
                                        <p:cTn id="31" dur="1" fill="hold">
                                          <p:stCondLst>
                                            <p:cond delay="0"/>
                                          </p:stCondLst>
                                        </p:cTn>
                                        <p:tgtEl>
                                          <p:spTgt spid="47107">
                                            <p:txEl>
                                              <p:pRg st="5" end="5"/>
                                            </p:txEl>
                                          </p:spTgt>
                                        </p:tgtEl>
                                        <p:attrNameLst>
                                          <p:attrName>style.visibility</p:attrName>
                                        </p:attrNameLst>
                                      </p:cBhvr>
                                      <p:to>
                                        <p:strVal val="visible"/>
                                      </p:to>
                                    </p:set>
                                    <p:anim calcmode="lin" valueType="num">
                                      <p:cBhvr additive="base">
                                        <p:cTn id="32" dur="2000" fill="hold"/>
                                        <p:tgtEl>
                                          <p:spTgt spid="47107">
                                            <p:txEl>
                                              <p:pRg st="5" end="5"/>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47107">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06" grpId="0"/>
      <p:bldP spid="4710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rrowheads="1"/>
          </p:cNvSpPr>
          <p:nvPr>
            <p:ph type="title"/>
          </p:nvPr>
        </p:nvSpPr>
        <p:spPr/>
        <p:txBody>
          <a:bodyPr/>
          <a:lstStyle/>
          <a:p>
            <a:r>
              <a:rPr lang="en-US"/>
              <a:t>Indian Women in Modern Times</a:t>
            </a:r>
          </a:p>
        </p:txBody>
      </p:sp>
      <p:sp>
        <p:nvSpPr>
          <p:cNvPr id="48131" name="Rectangle 3"/>
          <p:cNvSpPr>
            <a:spLocks noGrp="1" noChangeArrowheads="1"/>
          </p:cNvSpPr>
          <p:nvPr>
            <p:ph idx="1"/>
          </p:nvPr>
        </p:nvSpPr>
        <p:spPr/>
        <p:txBody>
          <a:bodyPr/>
          <a:lstStyle/>
          <a:p>
            <a:pPr>
              <a:buFont typeface="Wingdings" pitchFamily="2" charset="2"/>
              <a:buNone/>
            </a:pPr>
            <a:r>
              <a:rPr lang="en-US"/>
              <a:t>Barriers to Female Education</a:t>
            </a:r>
          </a:p>
          <a:p>
            <a:pPr lvl="1"/>
            <a:r>
              <a:rPr lang="en-US"/>
              <a:t>Poverty: one-fourth of India’s population lives below the poverty line (2002)</a:t>
            </a:r>
          </a:p>
          <a:p>
            <a:pPr lvl="1"/>
            <a:r>
              <a:rPr lang="en-US"/>
              <a:t>Social values and parental preferences</a:t>
            </a:r>
          </a:p>
          <a:p>
            <a:pPr lvl="1"/>
            <a:r>
              <a:rPr lang="en-US"/>
              <a:t>Inadequate school facilities</a:t>
            </a:r>
          </a:p>
          <a:p>
            <a:pPr lvl="1"/>
            <a:r>
              <a:rPr lang="en-US"/>
              <a:t>Shortage of female teachers: 29 percent at the primary level and 22 percent at the university level (1993)</a:t>
            </a:r>
          </a:p>
          <a:p>
            <a:pPr lvl="1"/>
            <a:r>
              <a:rPr lang="en-US"/>
              <a:t>Gender bias in curriculum </a:t>
            </a:r>
          </a:p>
        </p:txBody>
      </p:sp>
    </p:spTree>
  </p:cSld>
  <p:clrMapOvr>
    <a:masterClrMapping/>
  </p:clrMapOvr>
  <p:transition spd="slow">
    <p:sndAc>
      <p:stSnd>
        <p:snd r:embed="rId2" name="arrow.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Rot="1" noChangeArrowheads="1"/>
          </p:cNvSpPr>
          <p:nvPr>
            <p:ph type="title"/>
          </p:nvPr>
        </p:nvSpPr>
        <p:spPr/>
        <p:txBody>
          <a:bodyPr/>
          <a:lstStyle/>
          <a:p>
            <a:r>
              <a:rPr lang="en-US"/>
              <a:t>Indian Women in Modern Times</a:t>
            </a:r>
          </a:p>
        </p:txBody>
      </p:sp>
      <p:sp>
        <p:nvSpPr>
          <p:cNvPr id="43011" name="Rectangle 3"/>
          <p:cNvSpPr>
            <a:spLocks noGrp="1" noChangeArrowheads="1"/>
          </p:cNvSpPr>
          <p:nvPr>
            <p:ph idx="1"/>
          </p:nvPr>
        </p:nvSpPr>
        <p:spPr/>
        <p:txBody>
          <a:bodyPr/>
          <a:lstStyle/>
          <a:p>
            <a:pPr>
              <a:lnSpc>
                <a:spcPct val="90000"/>
              </a:lnSpc>
              <a:buFont typeface="Wingdings" pitchFamily="2" charset="2"/>
              <a:buNone/>
            </a:pPr>
            <a:r>
              <a:rPr lang="en-US" sz="2800"/>
              <a:t>Employment</a:t>
            </a:r>
          </a:p>
          <a:p>
            <a:pPr lvl="1">
              <a:lnSpc>
                <a:spcPct val="90000"/>
              </a:lnSpc>
            </a:pPr>
            <a:r>
              <a:rPr lang="en-US" sz="2400"/>
              <a:t>Difficult to get an overall picture of employment among women in India</a:t>
            </a:r>
          </a:p>
          <a:p>
            <a:pPr lvl="2">
              <a:lnSpc>
                <a:spcPct val="90000"/>
              </a:lnSpc>
            </a:pPr>
            <a:r>
              <a:rPr lang="en-US" sz="2000"/>
              <a:t>Most women work in the informal sector</a:t>
            </a:r>
          </a:p>
          <a:p>
            <a:pPr lvl="1">
              <a:lnSpc>
                <a:spcPct val="90000"/>
              </a:lnSpc>
            </a:pPr>
            <a:r>
              <a:rPr lang="en-US" sz="2400"/>
              <a:t>Women accounted for only 23 percent of the total workers in the formal sector in 1991</a:t>
            </a:r>
          </a:p>
          <a:p>
            <a:pPr lvl="1">
              <a:lnSpc>
                <a:spcPct val="90000"/>
              </a:lnSpc>
            </a:pPr>
            <a:r>
              <a:rPr lang="en-US" sz="2400"/>
              <a:t>The number of female workers has increased faster than the number of male workers</a:t>
            </a:r>
          </a:p>
          <a:p>
            <a:pPr lvl="1">
              <a:lnSpc>
                <a:spcPct val="90000"/>
              </a:lnSpc>
            </a:pPr>
            <a:r>
              <a:rPr lang="en-US" sz="2400"/>
              <a:t>Female unemployment rates are similar to male unemployment rates</a:t>
            </a:r>
          </a:p>
          <a:p>
            <a:pPr lvl="1">
              <a:lnSpc>
                <a:spcPct val="90000"/>
              </a:lnSpc>
              <a:buFont typeface="Wingdings" pitchFamily="2" charset="2"/>
              <a:buNone/>
            </a:pPr>
            <a:r>
              <a:rPr lang="en-US" sz="2400"/>
              <a:t> </a:t>
            </a:r>
          </a:p>
        </p:txBody>
      </p:sp>
    </p:spTree>
  </p:cSld>
  <p:clrMapOvr>
    <a:masterClrMapping/>
  </p:clrMapOvr>
  <p:transition spd="slow">
    <p:sndAc>
      <p:stSnd>
        <p:snd r:embed="rId2" name="arrow.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582</TotalTime>
  <Words>627</Words>
  <Application>Microsoft Office PowerPoint</Application>
  <PresentationFormat>On-screen Show (4:3)</PresentationFormat>
  <Paragraphs>132</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Metro</vt:lpstr>
      <vt:lpstr>FACES OF INDIAN WOMEN</vt:lpstr>
      <vt:lpstr>ACKNOWLEDGEMENT</vt:lpstr>
      <vt:lpstr>PREFACE</vt:lpstr>
      <vt:lpstr>Faces of Indian Women</vt:lpstr>
      <vt:lpstr>Outline of the presentation</vt:lpstr>
      <vt:lpstr>Indian Women in Modern Times</vt:lpstr>
      <vt:lpstr>Indian Women in Modern Times</vt:lpstr>
      <vt:lpstr>Indian Women in Modern Times</vt:lpstr>
      <vt:lpstr>Indian Women in Modern Times</vt:lpstr>
      <vt:lpstr>Indian Women in Modern Times</vt:lpstr>
      <vt:lpstr>Indian Women in Modern Times</vt:lpstr>
      <vt:lpstr>Indian Women in Modern Times</vt:lpstr>
      <vt:lpstr>Indian Women in Modern Times</vt:lpstr>
      <vt:lpstr>Indian Women in Modern Times</vt:lpstr>
      <vt:lpstr>SALUTING THE WOMEN WHO REPRESENT THE WOMEN ERA….</vt:lpstr>
      <vt:lpstr>Slide 16</vt:lpstr>
      <vt:lpstr>Slide 17</vt:lpstr>
      <vt:lpstr>Slide 18</vt:lpstr>
      <vt:lpstr>Slide 19</vt:lpstr>
      <vt:lpstr>Slide 20</vt:lpstr>
      <vt:lpstr>Slide 21</vt:lpstr>
      <vt:lpstr>Slide 22</vt:lpstr>
    </vt:vector>
  </TitlesOfParts>
  <Company>Sam Houston State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Faces of Indian Women</dc:title>
  <dc:creator>eco_hkn</dc:creator>
  <cp:lastModifiedBy>Divya</cp:lastModifiedBy>
  <cp:revision>21</cp:revision>
  <dcterms:created xsi:type="dcterms:W3CDTF">2005-02-02T20:34:24Z</dcterms:created>
  <dcterms:modified xsi:type="dcterms:W3CDTF">2012-02-10T06:46:07Z</dcterms:modified>
</cp:coreProperties>
</file>