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60" r:id="rId4"/>
    <p:sldId id="256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9900"/>
    <a:srgbClr val="FF3300"/>
    <a:srgbClr val="CAC610"/>
    <a:srgbClr val="C7FB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2900" autoAdjust="0"/>
  </p:normalViewPr>
  <p:slideViewPr>
    <p:cSldViewPr>
      <p:cViewPr varScale="1">
        <p:scale>
          <a:sx n="70" d="100"/>
          <a:sy n="70" d="100"/>
        </p:scale>
        <p:origin x="-82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637F0-EED9-4EAF-B13D-CC38A4386A52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C5943-7789-4D0B-98F2-8EA577068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C5943-7789-4D0B-98F2-8EA577068D5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17586E-B5D1-4AC2-802E-ECDCB87A0BF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3DF2-B4B9-4BF8-9ECD-23EAF31A5CC8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5790-F715-4467-94DB-8CF78969E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3DF2-B4B9-4BF8-9ECD-23EAF31A5CC8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5790-F715-4467-94DB-8CF78969E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3DF2-B4B9-4BF8-9ECD-23EAF31A5CC8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5790-F715-4467-94DB-8CF78969E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3DF2-B4B9-4BF8-9ECD-23EAF31A5CC8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5790-F715-4467-94DB-8CF78969E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3DF2-B4B9-4BF8-9ECD-23EAF31A5CC8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5790-F715-4467-94DB-8CF78969E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3DF2-B4B9-4BF8-9ECD-23EAF31A5CC8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5790-F715-4467-94DB-8CF78969E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3DF2-B4B9-4BF8-9ECD-23EAF31A5CC8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5790-F715-4467-94DB-8CF78969E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3DF2-B4B9-4BF8-9ECD-23EAF31A5CC8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375790-F715-4467-94DB-8CF78969ED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3DF2-B4B9-4BF8-9ECD-23EAF31A5CC8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5790-F715-4467-94DB-8CF78969E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3DF2-B4B9-4BF8-9ECD-23EAF31A5CC8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1375790-F715-4467-94DB-8CF78969E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0A43DF2-B4B9-4BF8-9ECD-23EAF31A5CC8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5790-F715-4467-94DB-8CF78969E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0A43DF2-B4B9-4BF8-9ECD-23EAF31A5CC8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1375790-F715-4467-94DB-8CF78969E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Child%20labour\CHILD%20LABOUR%20SOUND.wav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0" y="1600200"/>
            <a:ext cx="3733800" cy="4401205"/>
          </a:xfrm>
          <a:prstGeom prst="rect">
            <a:avLst/>
          </a:prstGeom>
          <a:ln/>
          <a:effectLst>
            <a:glow rad="76200">
              <a:schemeClr val="dk1">
                <a:tint val="30000"/>
                <a:shade val="95000"/>
                <a:satMod val="300000"/>
                <a:alpha val="50000"/>
              </a:schemeClr>
            </a:glow>
            <a:reflection blurRad="6350" stA="52000" endA="300" endPos="35000" dir="5400000" sy="-100000" algn="bl" rotWithShape="0"/>
          </a:effectLst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latin typeface="Bodoni MT" pitchFamily="18" charset="0"/>
              </a:rPr>
              <a:t>Child labour</a:t>
            </a:r>
            <a:r>
              <a:rPr lang="en-IN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doni MT" pitchFamily="18" charset="0"/>
              </a:rPr>
              <a:t> </a:t>
            </a:r>
            <a:r>
              <a:rPr lang="en-IN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doni MT" pitchFamily="18" charset="0"/>
              </a:rPr>
              <a:t> </a:t>
            </a:r>
            <a:r>
              <a:rPr lang="en-IN" sz="2800" dirty="0">
                <a:solidFill>
                  <a:srgbClr val="C7FB53"/>
                </a:solidFill>
                <a:latin typeface="Bodoni MT" pitchFamily="18" charset="0"/>
              </a:rPr>
              <a:t>refers to the employment of children at regular and sustained labour. This practice is considered exploitative by many international organizations and is illegal in many countries. </a:t>
            </a:r>
            <a:endParaRPr lang="en-US" sz="2800" dirty="0">
              <a:solidFill>
                <a:srgbClr val="C7FB53"/>
              </a:solidFill>
              <a:latin typeface="Bodoni MT" pitchFamily="18" charset="0"/>
            </a:endParaRPr>
          </a:p>
        </p:txBody>
      </p:sp>
      <p:pic>
        <p:nvPicPr>
          <p:cNvPr id="3" name="Picture 2" descr="child labour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6800"/>
            <a:ext cx="41148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600200" y="228600"/>
            <a:ext cx="5493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INTRODUCTION</a:t>
            </a:r>
            <a:endParaRPr lang="en-US" sz="5400" b="1" cap="none" spc="0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" action="ppaction://noaction" highlightClick="1"/>
          </p:cNvPr>
          <p:cNvSpPr/>
          <p:nvPr/>
        </p:nvSpPr>
        <p:spPr>
          <a:xfrm>
            <a:off x="3200400" y="533400"/>
            <a:ext cx="2763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CAUSES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1752600"/>
            <a:ext cx="4267200" cy="421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dirty="0" smtClean="0">
                <a:solidFill>
                  <a:srgbClr val="00B050"/>
                </a:solidFill>
                <a:latin typeface="Earthquake MF" pitchFamily="2" charset="0"/>
                <a:cs typeface="Times New Roman" pitchFamily="18" charset="0"/>
              </a:rPr>
              <a:t>OVER POPULATION</a:t>
            </a:r>
            <a:r>
              <a:rPr lang="en-US" dirty="0" smtClean="0">
                <a:latin typeface="Bookman Old Style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ylfaen" pitchFamily="18" charset="0"/>
                <a:cs typeface="Times New Roman" pitchFamily="18" charset="0"/>
              </a:rPr>
              <a:t>Limited resources and more  mouths to feed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solidFill>
                  <a:srgbClr val="00B050"/>
                </a:solidFill>
                <a:latin typeface="Earthquake MF" pitchFamily="2" charset="0"/>
                <a:cs typeface="Times New Roman" pitchFamily="18" charset="0"/>
              </a:rPr>
              <a:t>ILLITERACY</a:t>
            </a:r>
            <a:r>
              <a:rPr lang="en-US" sz="2000" dirty="0" smtClean="0">
                <a:solidFill>
                  <a:srgbClr val="00B05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Bookman Old Style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ylfaen" pitchFamily="18" charset="0"/>
                <a:cs typeface="Times New Roman" pitchFamily="18" charset="0"/>
              </a:rPr>
              <a:t>Illiterate parents do not realize the need for a proper physical, emotional and cognitive development of a child. 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solidFill>
                  <a:srgbClr val="00B050"/>
                </a:solidFill>
                <a:latin typeface="Earthquake MF" pitchFamily="2" charset="0"/>
                <a:cs typeface="Times New Roman" pitchFamily="18" charset="0"/>
              </a:rPr>
              <a:t>POVERTY: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ylfaen" pitchFamily="18" charset="0"/>
                <a:cs typeface="Times New Roman" pitchFamily="18" charset="0"/>
              </a:rPr>
              <a:t>Many a time poverty forces parents to send their children to hazardous jobs. 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solidFill>
                  <a:srgbClr val="00B050"/>
                </a:solidFill>
                <a:latin typeface="Earthquake MF" pitchFamily="2" charset="0"/>
                <a:cs typeface="Times New Roman" pitchFamily="18" charset="0"/>
              </a:rPr>
              <a:t>URBANIZATION</a:t>
            </a:r>
            <a:r>
              <a:rPr lang="en-US" dirty="0" smtClean="0">
                <a:solidFill>
                  <a:srgbClr val="00B050"/>
                </a:solidFill>
                <a:latin typeface="Bookman Old Style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ylfaen" pitchFamily="18" charset="0"/>
                <a:cs typeface="Times New Roman" pitchFamily="18" charset="0"/>
              </a:rPr>
              <a:t>MNC's and export industries in the developing world employ child workers.</a:t>
            </a:r>
          </a:p>
          <a:p>
            <a:pPr algn="just">
              <a:lnSpc>
                <a:spcPct val="90000"/>
              </a:lnSpc>
            </a:pPr>
            <a:r>
              <a:rPr lang="en-US" sz="2000" dirty="0">
                <a:solidFill>
                  <a:srgbClr val="00B050"/>
                </a:solidFill>
                <a:latin typeface="Earthquake MF" pitchFamily="2" charset="0"/>
                <a:cs typeface="Times New Roman" pitchFamily="18" charset="0"/>
              </a:rPr>
              <a:t>UNEMPLOYMENT OF ELDERS: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itchFamily="18" charset="0"/>
                <a:cs typeface="Times New Roman" pitchFamily="18" charset="0"/>
              </a:rPr>
              <a:t>Elders often find it difficult to get jobs. The industrialists and factory owners find it profitable to employ children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ylfae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Sylfaen" pitchFamily="18" charset="0"/>
              <a:cs typeface="Times New Roman" pitchFamily="18" charset="0"/>
            </a:endParaRPr>
          </a:p>
        </p:txBody>
      </p:sp>
      <p:pic>
        <p:nvPicPr>
          <p:cNvPr id="7" name="Picture 6" descr="New Picture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4071668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ILD LABOUR SOUND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47800" y="1066800"/>
            <a:ext cx="6647975" cy="92333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WORLD SCENARIO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child_labor_world.jp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>
            <a:off x="1371600" y="1905000"/>
            <a:ext cx="66294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DACL_2008_Pos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0"/>
            <a:ext cx="8610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~PP1305.WAV">
            <a:hlinkClick r:id="" action="ppaction://media"/>
          </p:cNvPr>
          <p:cNvPicPr>
            <a:picLocks noRot="1" noChangeAspect="1"/>
          </p:cNvPicPr>
          <p:nvPr>
            <a:wavAudioFile r:embed="rId1" name="~PP1305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4600" y="1981200"/>
            <a:ext cx="4578818" cy="19574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6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OUR MOTTO</a:t>
            </a:r>
            <a:endParaRPr lang="en-US" sz="606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nal913.gif"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43000"/>
            <a:ext cx="5376862" cy="5491593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304800" y="228600"/>
            <a:ext cx="8386398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SURVEY ON THE SITUATION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599px-Child_labour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143000"/>
            <a:ext cx="5181600" cy="5255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0"/>
            <a:ext cx="808781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itchFamily="82" charset="0"/>
              </a:rPr>
              <a:t>ATROCITIES COMMITTED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3" name="Picture 2" descr="child-labor-india88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71628">
            <a:off x="533401" y="1219200"/>
            <a:ext cx="2971800" cy="2012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dimag.no/uploaded_images/child_labour-7211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1994">
            <a:off x="5334000" y="1219200"/>
            <a:ext cx="3364442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" y="38100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AC610"/>
                </a:solidFill>
                <a:latin typeface="Amplitude BRK" pitchFamily="2" charset="0"/>
              </a:rPr>
              <a:t>One of the most common atrocities committed on the  children working in hazardous and stinking conditions is  that they are  subjected to callous  and inhumane  physical  torture</a:t>
            </a:r>
            <a:r>
              <a:rPr lang="en-US" sz="2400" dirty="0" smtClean="0">
                <a:solidFill>
                  <a:srgbClr val="CAC610"/>
                </a:solidFill>
                <a:latin typeface="Amplitude BRK" pitchFamily="2" charset="0"/>
              </a:rPr>
              <a:t>.</a:t>
            </a:r>
          </a:p>
          <a:p>
            <a:r>
              <a:rPr lang="en-US" sz="2400" dirty="0" smtClean="0">
                <a:solidFill>
                  <a:srgbClr val="CAC610"/>
                </a:solidFill>
                <a:latin typeface="Amplitude BRK" pitchFamily="2" charset="0"/>
              </a:rPr>
              <a:t>The extreme form of child </a:t>
            </a:r>
            <a:r>
              <a:rPr lang="en-US" sz="2400" dirty="0" err="1" smtClean="0">
                <a:solidFill>
                  <a:srgbClr val="CAC610"/>
                </a:solidFill>
                <a:latin typeface="Amplitude BRK" pitchFamily="2" charset="0"/>
              </a:rPr>
              <a:t>labour</a:t>
            </a:r>
            <a:r>
              <a:rPr lang="en-US" sz="2400" dirty="0" smtClean="0">
                <a:solidFill>
                  <a:srgbClr val="CAC610"/>
                </a:solidFill>
                <a:latin typeface="Amplitude BRK" pitchFamily="2" charset="0"/>
              </a:rPr>
              <a:t> sometimes leads to child abuse.</a:t>
            </a:r>
            <a:endParaRPr lang="en-IN" sz="2400" dirty="0">
              <a:solidFill>
                <a:srgbClr val="CAC610"/>
              </a:solidFill>
              <a:latin typeface="Amplitude BRK" pitchFamily="2" charset="0"/>
            </a:endParaRPr>
          </a:p>
        </p:txBody>
      </p:sp>
      <p:pic>
        <p:nvPicPr>
          <p:cNvPr id="6" name="Picture 5" descr="ChildAbus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1981200"/>
            <a:ext cx="1651000" cy="1957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57200"/>
            <a:ext cx="7186839" cy="92333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3300"/>
                </a:solidFill>
                <a:effectLst>
                  <a:reflection blurRad="6350" stA="55000" endA="50" endPos="85000" dir="5400000" sy="-100000" algn="bl" rotWithShape="0"/>
                </a:effectLst>
                <a:latin typeface="FolksXX" pitchFamily="2" charset="0"/>
              </a:rPr>
              <a:t>SITUATION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>
                  <a:reflection blurRad="6350" stA="55000" endA="50" endPos="85000" dir="5400000" sy="-100000" algn="bl" rotWithShape="0"/>
                </a:effectLst>
                <a:latin typeface="FolksXX" pitchFamily="2" charset="0"/>
              </a:rPr>
              <a:t> </a:t>
            </a:r>
            <a:r>
              <a:rPr lang="en-US" sz="5400" b="1" cap="none" spc="0" dirty="0" smtClean="0">
                <a:ln/>
                <a:effectLst>
                  <a:reflection blurRad="6350" stA="55000" endA="50" endPos="85000" dir="5400000" sy="-100000" algn="bl" rotWithShape="0"/>
                </a:effectLst>
                <a:latin typeface="FolksXX" pitchFamily="2" charset="0"/>
              </a:rPr>
              <a:t>IN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>
                  <a:reflection blurRad="6350" stA="55000" endA="50" endPos="85000" dir="5400000" sy="-100000" algn="bl" rotWithShape="0"/>
                </a:effectLst>
                <a:latin typeface="FolksXX" pitchFamily="2" charset="0"/>
              </a:rPr>
              <a:t> </a:t>
            </a:r>
            <a:r>
              <a:rPr lang="en-US" sz="5400" b="1" cap="none" spc="0" dirty="0" smtClean="0">
                <a:ln/>
                <a:solidFill>
                  <a:srgbClr val="009900"/>
                </a:solidFill>
                <a:effectLst>
                  <a:reflection blurRad="6350" stA="55000" endA="50" endPos="85000" dir="5400000" sy="-100000" algn="bl" rotWithShape="0"/>
                </a:effectLst>
                <a:latin typeface="FolksXX" pitchFamily="2" charset="0"/>
              </a:rPr>
              <a:t>INDIA</a:t>
            </a:r>
            <a:endParaRPr lang="en-US" sz="5400" b="1" cap="none" spc="0" dirty="0">
              <a:ln/>
              <a:solidFill>
                <a:srgbClr val="009900"/>
              </a:solidFill>
              <a:effectLst>
                <a:reflection blurRad="6350" stA="55000" endA="50" endPos="85000" dir="5400000" sy="-100000" algn="bl" rotWithShape="0"/>
              </a:effectLst>
              <a:latin typeface="FolksXX" pitchFamily="2" charset="0"/>
            </a:endParaRPr>
          </a:p>
        </p:txBody>
      </p:sp>
      <p:pic>
        <p:nvPicPr>
          <p:cNvPr id="3" name="Picture 2" descr="Child_Labor07.10.08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47800"/>
            <a:ext cx="2292350" cy="2802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81400" y="2057400"/>
            <a:ext cx="434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situation in countries like India </a:t>
            </a:r>
            <a:r>
              <a:rPr lang="en-US" dirty="0" smtClean="0"/>
              <a:t>is even  </a:t>
            </a:r>
            <a:r>
              <a:rPr lang="en-US" dirty="0" smtClean="0"/>
              <a:t>shoddier than other developed nations.</a:t>
            </a:r>
          </a:p>
          <a:p>
            <a:pPr>
              <a:buClr>
                <a:srgbClr val="FFFF00"/>
              </a:buClr>
              <a:buSzPct val="165000"/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231</TotalTime>
  <Words>160</Words>
  <Application>Microsoft Office PowerPoint</Application>
  <PresentationFormat>On-screen Show (4:3)</PresentationFormat>
  <Paragraphs>20</Paragraphs>
  <Slides>7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Manajit Chakraborty</dc:creator>
  <cp:lastModifiedBy>Abhijit</cp:lastModifiedBy>
  <cp:revision>25</cp:revision>
  <dcterms:created xsi:type="dcterms:W3CDTF">2010-02-21T05:22:13Z</dcterms:created>
  <dcterms:modified xsi:type="dcterms:W3CDTF">2010-02-22T13:19:36Z</dcterms:modified>
</cp:coreProperties>
</file>