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  <p:sldMasterId id="2147483852" r:id="rId6"/>
    <p:sldMasterId id="2147483864" r:id="rId7"/>
    <p:sldMasterId id="2147483888" r:id="rId8"/>
    <p:sldMasterId id="2147483900" r:id="rId9"/>
  </p:sldMasterIdLst>
  <p:notesMasterIdLst>
    <p:notesMasterId r:id="rId28"/>
  </p:notesMasterIdLst>
  <p:sldIdLst>
    <p:sldId id="256" r:id="rId10"/>
    <p:sldId id="257" r:id="rId11"/>
    <p:sldId id="258" r:id="rId12"/>
    <p:sldId id="259" r:id="rId13"/>
    <p:sldId id="271" r:id="rId14"/>
    <p:sldId id="260" r:id="rId15"/>
    <p:sldId id="261" r:id="rId16"/>
    <p:sldId id="262" r:id="rId17"/>
    <p:sldId id="263" r:id="rId18"/>
    <p:sldId id="264" r:id="rId19"/>
    <p:sldId id="267" r:id="rId20"/>
    <p:sldId id="268" r:id="rId21"/>
    <p:sldId id="269" r:id="rId22"/>
    <p:sldId id="270" r:id="rId23"/>
    <p:sldId id="273" r:id="rId24"/>
    <p:sldId id="272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B1BD-7796-41F3-A9E4-D862747138BE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7A972-F2C9-4A4B-AF59-2972077E9C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C5A234-6B91-45B4-A6C8-3ED81461C5F1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CF1122A-DD37-4C5E-AB87-D15EAE425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8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5.png"/><Relationship Id="rId5" Type="http://schemas.openxmlformats.org/officeDocument/2006/relationships/hyperlink" Target="http://www.aier.org/research/" TargetMode="External"/><Relationship Id="rId4" Type="http://schemas.openxmlformats.org/officeDocument/2006/relationships/hyperlink" Target="http://www.nber.org/cycles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63645">
            <a:off x="1864" y="741180"/>
            <a:ext cx="3618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RECESSION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914400"/>
            <a:ext cx="11512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3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640727">
            <a:off x="5324536" y="777041"/>
            <a:ext cx="35853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INFLATION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Fat-C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5867400" cy="449580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 rot="1327767">
            <a:off x="1479902" y="6251413"/>
            <a:ext cx="11744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Country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0573068">
            <a:off x="6208331" y="6315606"/>
            <a:ext cx="10271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Battles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259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CAUSE: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143000"/>
            <a:ext cx="6085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Quantity theories of inflation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3778" y="1734883"/>
            <a:ext cx="6345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Quality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theories of inflation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67000"/>
            <a:ext cx="771768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2" algn="ctr">
              <a:buFont typeface="Arial" pitchFamily="34" charset="0"/>
              <a:buChar char="•"/>
            </a:pP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Currently quantity theory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Of </a:t>
            </a:r>
          </a:p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money is widely a</a:t>
            </a:r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ccepted </a:t>
            </a:r>
          </a:p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As an accurate model</a:t>
            </a:r>
          </a:p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</a:t>
            </a:r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of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inflation in long run.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220px-Lo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323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EFFECTS: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371600"/>
            <a:ext cx="2973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Positive: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133600"/>
            <a:ext cx="5528565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Increase in real value of the  </a:t>
            </a:r>
          </a:p>
          <a:p>
            <a:pPr algn="ctr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Functional currency</a:t>
            </a:r>
            <a:endParaRPr lang="en-US" sz="32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276600"/>
            <a:ext cx="42949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Debt relief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3886200"/>
            <a:ext cx="29013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Tobin effect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57811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Labour market adjustments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5257800"/>
            <a:ext cx="3638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Room to maneuver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457200"/>
            <a:ext cx="382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NEGATIVE: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447800"/>
            <a:ext cx="3903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Cost push inflation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057400"/>
            <a:ext cx="32551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Hyperinflation 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743200"/>
            <a:ext cx="4061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Allocative efficiency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505199"/>
            <a:ext cx="6642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Business cycles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00" y="4114799"/>
            <a:ext cx="7785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Hording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9  L 0.125 -0.16651  L 0.158 -0.04529  L 0.249 0  L 0.158 0.04529  L 0.125 0.16651  L 0.091 0.04529  L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7437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CONTROL MEASURES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447800"/>
            <a:ext cx="3709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MonetAry</a:t>
            </a:r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policy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752600"/>
            <a:ext cx="4985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Fixed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exchanged rates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362200"/>
            <a:ext cx="3664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Gold standard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124200"/>
            <a:ext cx="52203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Wage and price control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3886200"/>
            <a:ext cx="51641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Cost  of living allowance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220px-Federal_Funds_Rate_%28effective%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0"/>
            <a:ext cx="8275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Tough times ahead for 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744607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Software  multinationals in India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begun freezing wage increases,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Slushing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salaries and postponing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Merit-based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hikes,as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steedy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by 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Indian consulting firm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Zinnoy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has found </a:t>
            </a:r>
          </a:p>
        </p:txBody>
      </p:sp>
      <p:pic>
        <p:nvPicPr>
          <p:cNvPr id="5122" name="Picture 2" descr="IT compa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8100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0"/>
            <a:ext cx="804377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sinking profits, eroding margins; cost cutting and are acquisition bid gone awry, 2008 was a year with more jeers than cheers for the country’s over $ 50 billions IT sector. </a:t>
            </a:r>
          </a:p>
        </p:txBody>
      </p:sp>
      <p:pic>
        <p:nvPicPr>
          <p:cNvPr id="7170" name="Picture 2" descr="14713836_India_Inf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3505200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152400"/>
            <a:ext cx="4820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143000"/>
            <a:ext cx="86344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there are problems, it is certain there will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 solutions of these problems  as Spice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says there is always a smarter way.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2400" y="4648200"/>
            <a:ext cx="96164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Once you sought out one of them set another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goal for yourself. That’s the principal of life of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GRAND MASTER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Sachin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Ramesh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Tendulkar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Recession 2009 in I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667001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1143000"/>
            <a:ext cx="4422648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REFERENCES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Wikimedia Foundation      </a:t>
            </a:r>
          </a:p>
          <a:p>
            <a:pPr lvl="0"/>
            <a:r>
              <a:rPr lang="en-US" dirty="0" smtClean="0">
                <a:hlinkClick r:id="rId4"/>
              </a:rPr>
              <a:t>Business Cycle Expansions and Contractions</a:t>
            </a:r>
            <a:r>
              <a:rPr lang="en-US" dirty="0" smtClean="0"/>
              <a:t> The National Bureau Of Economic Research</a:t>
            </a:r>
          </a:p>
          <a:p>
            <a:pPr lvl="0"/>
            <a:r>
              <a:rPr lang="en-US" dirty="0" smtClean="0">
                <a:hlinkClick r:id="rId5"/>
              </a:rPr>
              <a:t>Independent Analysis of Business Cycle Conditions</a:t>
            </a:r>
            <a:r>
              <a:rPr lang="en-US" dirty="0" smtClean="0"/>
              <a:t> - American Institute for Economic Research (AIER)</a:t>
            </a:r>
          </a:p>
          <a:p>
            <a:endParaRPr lang="en-US" dirty="0"/>
          </a:p>
        </p:txBody>
      </p:sp>
      <p:pic>
        <p:nvPicPr>
          <p:cNvPr id="8194" name="Picture 2" descr="economic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economics_workboo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257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5731" y="2967335"/>
            <a:ext cx="57983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 dir="rd"/>
    <p:sndAc>
      <p:stSnd loop="1"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-0.01434 -0.02656 -0.02151 -0.03924 -0.03284 C -0.04566 -0.0384 -0.0717 -0.06568 -0.08403 -0.07147 C -0.11146 -0.08488 -0.14028 -0.09413 -0.16806 -0.10801 C -0.17431 -0.12073 -0.17222 -0.11541 -0.17535 -0.1235 L -0.15781 0.0444 L 0.08559 0.04255 L 0.40573 0.0407 L 0.0941 0.06753 L -0.14913 0.05804 L -0.19983 0.0289 L -0.23472 -0.07517 L -0.13056 -0.12928 L -0.09983 0.05411 L -0.13629 0.16605 L -0.1724 0.16419 L -0.2665 -0.00371 L -0.21285 -0.05412 L -0.05226 -0.08095 L -0.05521 0.0888 L -0.06215 0.19495 L -0.1507 0.16605 L 0.12916 0.11401 L -0.06511 0.08695 L -0.07518 0.07724 " pathEditMode="relative" ptsTypes="ffff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essio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0" y="4114800"/>
            <a:ext cx="7200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3400" y="914400"/>
            <a:ext cx="672511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decline in GDP for two 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 more consecutive quarters.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recession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 typically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accompanied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By a drop in the stock market.</a:t>
            </a:r>
          </a:p>
        </p:txBody>
      </p:sp>
      <p:pic>
        <p:nvPicPr>
          <p:cNvPr id="3074" name="Picture 2" descr="AVN30_LANGAR_1499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762000"/>
            <a:ext cx="242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CAUSE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42672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Crisis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theory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447800"/>
            <a:ext cx="6313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Tending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the rate of profit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fall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533400"/>
            <a:ext cx="4331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7338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3962400"/>
            <a:ext cx="48132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Currency crisis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480060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Energy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crisis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286000"/>
            <a:ext cx="45973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Underconsumption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2819400"/>
            <a:ext cx="45973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Overproduction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3124200"/>
            <a:ext cx="4597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Financial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crisis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55626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rece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429000"/>
            <a:ext cx="41147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2000" y="381000"/>
            <a:ext cx="759175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Effects of RECESSION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0" y="1447800"/>
            <a:ext cx="712060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Bankrapticies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Credit crunches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Deflation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Foreclosures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Unemployment</a:t>
            </a:r>
          </a:p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rece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7136 0.16605 0.34271 0.33234 0.31736 0.33789 C 0.29202 0.34344 -0.04774 0.04094 -0.15208 0.03284 C -0.25642 0.02475 -0.34201 0.28562 -0.30868 0.28955 C -0.27535 0.29348 0.03611 0.09945 0.04792 0.05597 C 0.05972 0.01249 -0.18767 0.034 -0.23767 0.02891 C -0.28767 0.02383 -0.24791 0.02591 -0.25208 0.02498 C -0.25625 0.02406 -0.26059 0.02336 -0.26232 0.02313 " pathEditMode="relative" ptsTypes="aaaaaaaA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9  L 0.125 -0.16651  L 0.158 -0.04529  L 0.249 0  L 0.158 0.04529  L 0.125 0.16651  L 0.091 0.04529  L 0 0  Z" pathEditMode="relative" ptsTypes="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9  L 0.125 -0.16651  L 0.158 -0.04529  L 0.249 0  L 0.158 0.04529  L 0.125 0.16651  L 0.091 0.04529  L 0 0  Z" pathEditMode="relative" ptsTypes="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9  L 0.125 -0.16651  L 0.158 -0.04529  L 0.249 0  L 0.158 0.04529  L 0.125 0.16651  L 0.091 0.04529  L 0 0  Z" pathEditMode="relative" ptsTypes="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9  L 0.125 -0.16651  L 0.158 -0.04529  L 0.249 0  L 0.158 0.04529  L 0.125 0.16651  L 0.091 0.04529  L 0 0  Z" pathEditMode="relative" ptsTypes="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7483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effectLst/>
              </a:rPr>
              <a:t>History of RECESSION</a:t>
            </a:r>
            <a:endParaRPr lang="en-US" sz="5400" b="1" cap="none" spc="0" dirty="0">
              <a:ln w="50800"/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524000"/>
            <a:ext cx="646420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Global Recession</a:t>
            </a:r>
          </a:p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 K Recession</a:t>
            </a:r>
          </a:p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 S Recession</a:t>
            </a:r>
          </a:p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Late 2000s Recession</a:t>
            </a:r>
          </a:p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Other Countries</a:t>
            </a:r>
          </a:p>
        </p:txBody>
      </p:sp>
      <p:pic>
        <p:nvPicPr>
          <p:cNvPr id="6146" name="Picture 2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67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28600"/>
            <a:ext cx="637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RECESSION in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India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saupload_india_steps_on_stock_market_ball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172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2438400" y="4572000"/>
            <a:ext cx="134695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global economic recession has taken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Its toll on the Indian economy that has led</a:t>
            </a:r>
          </a:p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multi-crore loss in business and export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Orders, tens of thousands of job lossess </a:t>
            </a:r>
          </a:p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Especially in key sectors </a:t>
            </a:r>
            <a:r>
              <a:rPr lang="en-US" sz="2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like the IT, automobiles</a:t>
            </a: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2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Industry and export-oriented firms.</a:t>
            </a:r>
            <a:endPara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305582988_7e183c3a22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8784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43400" y="457200"/>
            <a:ext cx="4201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INFLATION 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plus/>
    <p:sndAc>
      <p:stSnd>
        <p:snd r:embed="rId3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0px-World_Inflation_rate_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2857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1371600"/>
            <a:ext cx="942224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In 20</a:t>
            </a:r>
            <a:r>
              <a:rPr lang="en-US" sz="32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century, the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ollowing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Proliferation of private bank note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Currency printed during the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American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Civil war, the term 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Inflation started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appear as a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Direct reference 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the currency Depreciation.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52400"/>
            <a:ext cx="646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History of INFLATION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push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407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Flow</vt:lpstr>
      <vt:lpstr>Apex</vt:lpstr>
      <vt:lpstr>2_Flow</vt:lpstr>
      <vt:lpstr>Concourse</vt:lpstr>
      <vt:lpstr>Opulent</vt:lpstr>
      <vt:lpstr>Verve</vt:lpstr>
      <vt:lpstr>Trek</vt:lpstr>
      <vt:lpstr>Paper</vt:lpstr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REFERENCES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VIDYA</dc:creator>
  <cp:lastModifiedBy>VIDYA</cp:lastModifiedBy>
  <cp:revision>89</cp:revision>
  <dcterms:created xsi:type="dcterms:W3CDTF">2010-02-28T14:33:47Z</dcterms:created>
  <dcterms:modified xsi:type="dcterms:W3CDTF">2010-03-01T10:54:51Z</dcterms:modified>
</cp:coreProperties>
</file>