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4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91" r:id="rId30"/>
    <p:sldId id="293" r:id="rId31"/>
    <p:sldId id="292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9811E0-5710-420B-9824-5A061A3CFBB2}" type="datetimeFigureOut">
              <a:rPr lang="en-US" smtClean="0"/>
              <a:pPr/>
              <a:t>2/13/2012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C03D5-A4B6-40FF-AF08-22463499A37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obel_Prize_in_Physic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Fibre used in Telecom &amp; Their Characteristics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characteristics of light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depends 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size of the fibre.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composition of the fibre.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light injected into the fibre</a:t>
            </a:r>
            <a:r>
              <a:rPr lang="en-US" dirty="0"/>
              <a:t>. 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536"/>
            <a:ext cx="8229600" cy="4940312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 flipH="1">
            <a:off x="9143999" y="2500306"/>
            <a:ext cx="45719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8215"/>
          <a:stretch>
            <a:fillRect/>
          </a:stretch>
        </p:blipFill>
        <p:spPr bwMode="auto">
          <a:xfrm>
            <a:off x="-285784" y="0"/>
            <a:ext cx="8929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Geometry of Fiber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9286908" y="2786058"/>
            <a:ext cx="57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28596" y="1643050"/>
            <a:ext cx="80724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Diameters of the core and cladding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 flipH="1">
            <a:off x="9143999" y="1071546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5011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FIBRE TYPES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 Index 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Graded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Index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By this classification there are three types of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Multimode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Step Index fibre (Step Index fibre)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Multimode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graded Index fibre (Graded Index fibre)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 Step Index fibre (Single Mode Fibre)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STEP-INDEX MULTIMODE FIBER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large core, up to 100 microns in diameter.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result, some of the light rays that make up the digital pulse may travel a direct route, whereas others zigzag as they bounce off the cladding.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alternative pathways cause the different groupings of light rays, referred to as modes, to arrive separately at a receiving point.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pulse, an aggregate of different modes, begins to spread out, losing its well-defined shape.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need to leave spacing between pulses to prevent overlapping limits bandwidth that is, the amount of information that can be sent.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Consequently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this type of fiber is best suited for transmission over short distances, in an endoscope, for instance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 flipH="1">
            <a:off x="9143999" y="1071546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6" name="Picture 2" descr="fiber_1_picture_for_web_fiber_jpg_8-26-97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500034" y="2143116"/>
            <a:ext cx="74295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GRADED-INDEX MULTIMODE FIBER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a core in which the refractive index diminishes gradually from the center axis out toward the cladding.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higher refractive index at the center makes the light rays moving down the axis advance more slowly than those near the cladding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rather than zigzagging off the cladding, light in the core curves helically because of the graded index, reducing its travel distance.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shortened path and the higher speed allow light at the periphery to arrive at a receiver at about the same time as the slow but straight rays in the core axis.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result: a digital pulse suffers less dispersion. 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 flipH="1">
            <a:off x="9143999" y="2428868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0" name="Picture 2" descr="fiber_2_picture_for_web_fiber_jpg_8-26-97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714348" y="2214554"/>
            <a:ext cx="77867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SINGLE-MODE FIBER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has a narrow core (eight microns or less), and the index of refraction between the core and the cladding changes less than it does for multimode fibers.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thus travels parallel to the axis, creating little pulse dispersion.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Telephone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cable television networks install millions of kilometers of this fiber every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 flipH="1">
            <a:off x="9098281" y="5286388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194" name="Picture 2" descr="fiber_3_picture_for_web_fiber_jpg_8-26-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5016"/>
            <a:ext cx="62151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Brief History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Optical communication systems date back to the 1790s, to the optical semaphore telegraph invented by French inventor Claude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Chappe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1880, Alexander Graham Bell patented an optical telephone system, which he called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Photophone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1970 Corning Glass invented fiber-optic wire or "optical waveguide fibers" which was capable of carrying 65,000 times more information than copper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wire.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Glass developed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loss of 17 dB/km at 633 nm by doping titanium into the fiber core.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June of 1972, multimode germanium-doped fiber had developed with a loss of 4 dB per kilometer and much greater strength than titanium-doped fiber.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Kao was awarded half of the 2009 </a:t>
            </a:r>
            <a:r>
              <a:rPr lang="en-IN" u="sng" dirty="0">
                <a:latin typeface="Times New Roman" pitchFamily="18" charset="0"/>
                <a:cs typeface="Times New Roman" pitchFamily="18" charset="0"/>
                <a:hlinkClick r:id="rId2" tooltip="Nobel Prize in Physics"/>
              </a:rPr>
              <a:t>Nobel Prize in Physics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for "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groundbreaking achievements concerning the transmission of light in </a:t>
            </a:r>
            <a:r>
              <a:rPr lang="en-IN" b="1" i="1" dirty="0" err="1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 for optical communication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Today more than 80 percent of the world's long-distance voice and data traffic is carried over optical-fiber cables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OPTICAL FIBRE PARAMETERS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Wavelength.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Attenuation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Dispersion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Bandwidth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WAVELENGTH</a:t>
            </a:r>
            <a:r>
              <a:rPr lang="en-US" b="1" dirty="0"/>
              <a:t> 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characterstic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light that is emitted from the light source and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nanometers (nm).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visible spectrum, wavelength can be described as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the light.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Red Light has longer wavelength than Blue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wavelength for fibre use are 850nm, 1300nm and 1550nm all of which are invisible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b="1" dirty="0"/>
              <a:t> 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It is number of pulse per second emitted from a light source.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measured in units of hertz (Hz).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terms of optical pulse 1Hz = 1 pulse/ sec</a:t>
            </a:r>
            <a:r>
              <a:rPr lang="en-US" dirty="0"/>
              <a:t>. 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en-US" b="1" dirty="0"/>
              <a:t> 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narrow window is defined as the range of wavelengths at which a fibre best operates.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windows are given below :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3357561"/>
          <a:ext cx="88582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723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Window</a:t>
                      </a:r>
                      <a:endParaRPr lang="en-IN" sz="2400" dirty="0" smtClean="0"/>
                    </a:p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Operational Wavelength</a:t>
                      </a:r>
                      <a:endParaRPr lang="en-IN" sz="2400" dirty="0" smtClean="0"/>
                    </a:p>
                    <a:p>
                      <a:endParaRPr lang="en-IN" sz="2400" dirty="0"/>
                    </a:p>
                  </a:txBody>
                  <a:tcPr/>
                </a:tc>
              </a:tr>
              <a:tr h="605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800nm - 900nm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850nm</a:t>
                      </a:r>
                      <a:endParaRPr lang="en-IN" sz="2800" dirty="0" smtClean="0"/>
                    </a:p>
                    <a:p>
                      <a:endParaRPr lang="en-IN" sz="2800" dirty="0"/>
                    </a:p>
                  </a:txBody>
                  <a:tcPr/>
                </a:tc>
              </a:tr>
              <a:tr h="830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1250nm - 1350nm</a:t>
                      </a:r>
                      <a:endParaRPr lang="en-IN" sz="2800" dirty="0" smtClean="0"/>
                    </a:p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1300nm</a:t>
                      </a:r>
                      <a:endParaRPr lang="en-IN" sz="2800" dirty="0" smtClean="0"/>
                    </a:p>
                    <a:p>
                      <a:endParaRPr lang="en-IN" sz="2800" dirty="0"/>
                    </a:p>
                  </a:txBody>
                  <a:tcPr/>
                </a:tc>
              </a:tr>
              <a:tr h="830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1500nm - 1600nm</a:t>
                      </a:r>
                      <a:endParaRPr lang="en-IN" sz="2800" dirty="0" smtClean="0"/>
                    </a:p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1550nm</a:t>
                      </a:r>
                      <a:endParaRPr lang="en-IN" sz="2800" dirty="0" smtClean="0"/>
                    </a:p>
                    <a:p>
                      <a:endParaRPr lang="en-IN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ATTENUATION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Attenuation is defined as the loss of optical power over a set distance, a fibre with lower attenuation will allow more power to reach a receiver than fibre with higher attenuation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Attenuation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be categorized as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intrinsic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extrinsic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INTRINSIC ATTENUATION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Absorption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Natural Impurities in the glass absorb light energy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Scattering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Light Rays Travelling in the Core Reflect from small Imperfections into a New Pathway that may be Lost through the cladding</a:t>
            </a:r>
            <a:r>
              <a:rPr lang="en-US" dirty="0"/>
              <a:t>. 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086856" y="857232"/>
            <a:ext cx="57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6572296" cy="13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flipH="1">
            <a:off x="9143999" y="4071942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86190"/>
            <a:ext cx="707236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EXTRINSIC ATTENUATION 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715016"/>
          </a:xfrm>
        </p:spPr>
        <p:txBody>
          <a:bodyPr/>
          <a:lstStyle/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Macrobending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fibre is sharply bent so that the light travelling down the fibre cannot make the turn &amp; is lost in the cladding.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Microbending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Microbending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small bends in the fibre caused by crushing contraction etc.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bends may not be visible with the naked eye.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 flipH="1">
            <a:off x="9143999" y="2428868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42" name="Object 2"/>
          <p:cNvPicPr>
            <a:picLocks noChangeArrowheads="1"/>
          </p:cNvPicPr>
          <p:nvPr/>
        </p:nvPicPr>
        <p:blipFill>
          <a:blip r:embed="rId2"/>
          <a:srcRect l="-209" t="-3241" r="-2637" b="-249"/>
          <a:stretch>
            <a:fillRect/>
          </a:stretch>
        </p:blipFill>
        <p:spPr bwMode="auto">
          <a:xfrm>
            <a:off x="785786" y="1785926"/>
            <a:ext cx="77867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DISPERSION</a:t>
            </a:r>
            <a:r>
              <a:rPr lang="en-US" b="1" dirty="0"/>
              <a:t> 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Dispersion is the spreading of light pulse as its travels down the length of an optical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Dispersion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limits the bandwidth or information carrying capacity of a fibre.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bit-rates must be low enough to ensure that pulses are farther apart and therefore the greater dispersion can be tolerated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Fiber-Optic Applications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FIBRE OPTICS: The use and demand for optical fiber has grown tremendously and optical-fiber applications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numerous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Telecommunication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applications are widespread, ranging from global networks to desktop computers.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involve the transmission of voice, data, or video over distances of less than a meter to hundreds of kilometers, using one of a few standard fiber designs in one of several cable designs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 flipH="1">
            <a:off x="8629671" y="2214554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153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dispersion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Modal Dispersion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dispersion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Waveguide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dispersion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CABLE CONSTRUCTION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Tight Buffer Tube Cable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Loose Buffer Tube Cable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428728" y="42862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6143636" y="421481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291" name="Picture 3" descr="FIS_340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500530" y="3143248"/>
            <a:ext cx="46434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FIS_335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3143248"/>
            <a:ext cx="42862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Components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142983"/>
          <a:ext cx="8229600" cy="571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44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spc="-10" dirty="0">
                          <a:latin typeface="Times New Roman"/>
                          <a:ea typeface="Times New Roman"/>
                          <a:cs typeface="Times New Roman"/>
                        </a:rPr>
                        <a:t>Component</a:t>
                      </a:r>
                      <a:endParaRPr lang="en-IN" sz="16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spc="-10">
                          <a:latin typeface="Times New Roman"/>
                          <a:ea typeface="Times New Roman"/>
                          <a:cs typeface="Times New Roman"/>
                        </a:rPr>
                        <a:t>Function</a:t>
                      </a:r>
                      <a:endParaRPr lang="en-IN" sz="1600" b="1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spc="-10" dirty="0">
                          <a:latin typeface="Times New Roman"/>
                          <a:ea typeface="Times New Roman"/>
                          <a:cs typeface="Times New Roman"/>
                        </a:rPr>
                        <a:t>Material</a:t>
                      </a:r>
                      <a:endParaRPr lang="en-IN" sz="16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29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Buffer</a:t>
                      </a:r>
                      <a:endParaRPr lang="en-IN" sz="12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Protect fibre From Outside</a:t>
                      </a:r>
                      <a:endParaRPr lang="en-IN" sz="12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Nylon, Mylar, Plastic</a:t>
                      </a:r>
                      <a:endParaRPr lang="en-IN" sz="12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11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 dirty="0">
                          <a:latin typeface="Times New Roman"/>
                          <a:ea typeface="Times New Roman"/>
                          <a:cs typeface="Times New Roman"/>
                        </a:rPr>
                        <a:t>Central Member</a:t>
                      </a:r>
                      <a:endParaRPr lang="en-IN" sz="16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Facilitate Stranding</a:t>
                      </a:r>
                      <a:endParaRPr lang="en-IN" sz="1200" spc="-1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Temperature Stability</a:t>
                      </a:r>
                      <a:endParaRPr lang="en-IN" sz="1200" spc="-1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 dirty="0">
                          <a:latin typeface="Times New Roman"/>
                          <a:ea typeface="Times New Roman"/>
                          <a:cs typeface="Times New Roman"/>
                        </a:rPr>
                        <a:t>Anti-Buckling</a:t>
                      </a:r>
                      <a:endParaRPr lang="en-IN" sz="16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>
                          <a:latin typeface="Times New Roman"/>
                          <a:ea typeface="Times New Roman"/>
                          <a:cs typeface="Times New Roman"/>
                        </a:rPr>
                        <a:t>Steel, Fibreglass</a:t>
                      </a:r>
                      <a:endParaRPr lang="en-IN" sz="1600" b="1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>
                          <a:latin typeface="Times New Roman"/>
                          <a:ea typeface="Times New Roman"/>
                          <a:cs typeface="Times New Roman"/>
                        </a:rPr>
                        <a:t>Primary Strength Member</a:t>
                      </a:r>
                      <a:endParaRPr lang="en-IN" sz="1600" b="1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Tensile Strength</a:t>
                      </a:r>
                      <a:endParaRPr lang="en-IN" sz="12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>
                          <a:latin typeface="Times New Roman"/>
                          <a:ea typeface="Times New Roman"/>
                          <a:cs typeface="Times New Roman"/>
                        </a:rPr>
                        <a:t>Aramid Yarn, Steel</a:t>
                      </a:r>
                      <a:endParaRPr lang="en-IN" sz="1600" b="1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11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>
                          <a:latin typeface="Times New Roman"/>
                          <a:ea typeface="Times New Roman"/>
                          <a:cs typeface="Times New Roman"/>
                        </a:rPr>
                        <a:t>Cable Jacket</a:t>
                      </a:r>
                      <a:endParaRPr lang="en-IN" sz="1600" b="1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Contain and Protect</a:t>
                      </a:r>
                      <a:endParaRPr lang="en-IN" sz="1200" spc="-1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Cable Core</a:t>
                      </a:r>
                      <a:endParaRPr lang="en-IN" sz="1200" spc="-1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Abrasion Resistance</a:t>
                      </a:r>
                      <a:endParaRPr lang="en-IN" sz="12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>
                          <a:latin typeface="Times New Roman"/>
                          <a:ea typeface="Times New Roman"/>
                          <a:cs typeface="Times New Roman"/>
                        </a:rPr>
                        <a:t>PE, PUR, PVC, Teflon</a:t>
                      </a:r>
                      <a:endParaRPr lang="en-IN" sz="1600" b="1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>
                          <a:latin typeface="Times New Roman"/>
                          <a:ea typeface="Times New Roman"/>
                          <a:cs typeface="Times New Roman"/>
                        </a:rPr>
                        <a:t>Cable Filling</a:t>
                      </a:r>
                      <a:endParaRPr lang="en-IN" sz="1600" b="1" spc="-1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>
                          <a:latin typeface="Times New Roman"/>
                          <a:ea typeface="Times New Roman"/>
                          <a:cs typeface="Times New Roman"/>
                        </a:rPr>
                        <a:t>Compound</a:t>
                      </a:r>
                      <a:endParaRPr lang="en-IN" sz="1600" b="1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Prevent Moisture</a:t>
                      </a:r>
                      <a:endParaRPr lang="en-IN" sz="1200" spc="-1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intrusion and Migration</a:t>
                      </a:r>
                      <a:endParaRPr lang="en-IN" sz="12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 dirty="0">
                          <a:latin typeface="Times New Roman"/>
                          <a:ea typeface="Times New Roman"/>
                          <a:cs typeface="Times New Roman"/>
                        </a:rPr>
                        <a:t>Water Blocking</a:t>
                      </a:r>
                      <a:endParaRPr lang="en-IN" sz="16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 dirty="0">
                          <a:latin typeface="Times New Roman"/>
                          <a:ea typeface="Times New Roman"/>
                          <a:cs typeface="Times New Roman"/>
                        </a:rPr>
                        <a:t>Compound</a:t>
                      </a:r>
                      <a:endParaRPr lang="en-IN" sz="16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>
                          <a:latin typeface="Times New Roman"/>
                          <a:ea typeface="Times New Roman"/>
                          <a:cs typeface="Times New Roman"/>
                        </a:rPr>
                        <a:t>Armoring</a:t>
                      </a:r>
                      <a:endParaRPr lang="en-IN" sz="1600" b="1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Rodent Protection</a:t>
                      </a:r>
                      <a:endParaRPr lang="en-IN" sz="1200" spc="-1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Crush Resistance</a:t>
                      </a:r>
                      <a:endParaRPr lang="en-IN" sz="12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spc="-10" dirty="0">
                          <a:latin typeface="Times New Roman"/>
                          <a:ea typeface="Times New Roman"/>
                          <a:cs typeface="Times New Roman"/>
                        </a:rPr>
                        <a:t>Steel Tape</a:t>
                      </a:r>
                      <a:endParaRPr lang="en-IN" sz="1600" b="1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OFC Splicing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Adhesive bonding  or Glue splicing.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Mechanical splicing.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Fusion splicing</a:t>
            </a:r>
            <a:r>
              <a:rPr lang="en-US" dirty="0"/>
              <a:t>.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Arial Black" pitchFamily="34" charset="0"/>
              </a:rPr>
              <a:t>Thanks</a:t>
            </a:r>
            <a:endParaRPr lang="en-IN" sz="88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ADVANTAGES OF FIBRE OPTICS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SPEED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Fiber optic networks operate at high speeds - up into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gigabits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BANDWIDTH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large carrying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capacity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Signals can be transmitted further without needing to be "refreshed" or strengthened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RESISTANCE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Greater resistance to electromagnetic noise such as radios, motors or other nearby cables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MAINTENANCE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Fiber optic cables costs much less to maintain.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Fiber Optic System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Information is Encoded into Electrical Signals.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Signals 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Coverted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into light Signals.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Travels Down the Fiber.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Detector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Changes the Light Signals into Electrical Signals.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Signals are Decoded into Information.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Inexpensive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light sources available. 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spacing increases along with operating speeds because low loss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used at high data rates.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786182" y="250030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35811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Principle of Operation - Theory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71612"/>
            <a:ext cx="8503920" cy="500066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Total Internal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Reflection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Reflection that Occurs when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Ray Travelling in One Material Hits a Different Material and Reflects Back into the Original Material without any Loss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Speed of light is actually the velocity of electromagnetic energy in vacuum such as space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Light travels at slower velocities in other materials such as glass.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travelling from one material to another changes speed, which results in light changing its direction of travel.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deflection of light is called Refraction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 flipH="1">
            <a:off x="9143999" y="0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858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PROPAGATION OF LIGHT THROUGH FIBRE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57864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optical fibre has two concentric layers called the core and the cladding.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inner core is the light carrying part.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surrounding cladding provides the difference refractive index that allows total internal reflection of light through the core.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index of the cladding is less than 1%, lower than that of the core.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 values,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a core refractive index of 1.47 and a cladding index of 1.46.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manufacturers control this difference to obtain desired optical fibre characteristics.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have an additional coating around the cladding.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buffer coating is a shock absorber and has no optical properties affecting the propagation of light within the fibre.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</TotalTime>
  <Words>1412</Words>
  <Application>Microsoft Office PowerPoint</Application>
  <PresentationFormat>On-screen Show (4:3)</PresentationFormat>
  <Paragraphs>167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Fibre used in Telecom &amp; Their Characteristics</vt:lpstr>
      <vt:lpstr>Brief History </vt:lpstr>
      <vt:lpstr>Fiber-Optic Applications</vt:lpstr>
      <vt:lpstr>ADVANTAGES OF FIBRE OPTICS </vt:lpstr>
      <vt:lpstr>Fiber Optic System </vt:lpstr>
      <vt:lpstr>Slide 6</vt:lpstr>
      <vt:lpstr>Principle of Operation - Theory </vt:lpstr>
      <vt:lpstr>.</vt:lpstr>
      <vt:lpstr>PROPAGATION OF LIGHT THROUGH FIBRE </vt:lpstr>
      <vt:lpstr>Specific characteristics of light depends on</vt:lpstr>
      <vt:lpstr>.</vt:lpstr>
      <vt:lpstr>Geometry of Fiber</vt:lpstr>
      <vt:lpstr>Diameters of the core and cladding </vt:lpstr>
      <vt:lpstr>FIBRE TYPES </vt:lpstr>
      <vt:lpstr>STEP-INDEX MULTIMODE FIBER </vt:lpstr>
      <vt:lpstr>Slide 16</vt:lpstr>
      <vt:lpstr>GRADED-INDEX MULTIMODE FIBER</vt:lpstr>
      <vt:lpstr>Slide 18</vt:lpstr>
      <vt:lpstr> SINGLE-MODE FIBER </vt:lpstr>
      <vt:lpstr>OPTICAL FIBRE PARAMETERS </vt:lpstr>
      <vt:lpstr>WAVELENGTH  </vt:lpstr>
      <vt:lpstr>FREQUENCY  </vt:lpstr>
      <vt:lpstr>WINDOW  </vt:lpstr>
      <vt:lpstr>ATTENUATION</vt:lpstr>
      <vt:lpstr>INTRINSIC ATTENUATION</vt:lpstr>
      <vt:lpstr>.</vt:lpstr>
      <vt:lpstr>EXTRINSIC ATTENUATION  </vt:lpstr>
      <vt:lpstr>.</vt:lpstr>
      <vt:lpstr>DISPERSION  </vt:lpstr>
      <vt:lpstr>Slide 30</vt:lpstr>
      <vt:lpstr>Types of dispersion</vt:lpstr>
      <vt:lpstr>CABLE CONSTRUCTION</vt:lpstr>
      <vt:lpstr>Cable Components</vt:lpstr>
      <vt:lpstr>OFC Splicing</vt:lpstr>
      <vt:lpstr>Thanks</vt:lpstr>
    </vt:vector>
  </TitlesOfParts>
  <Company>HCL Infosystems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Fibre used in Telecom &amp; Their Characteristics</dc:title>
  <dc:creator>BSNL</dc:creator>
  <cp:lastModifiedBy>Divya</cp:lastModifiedBy>
  <cp:revision>22</cp:revision>
  <dcterms:created xsi:type="dcterms:W3CDTF">2010-05-24T10:44:07Z</dcterms:created>
  <dcterms:modified xsi:type="dcterms:W3CDTF">2012-02-13T05:02:05Z</dcterms:modified>
</cp:coreProperties>
</file>