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</p:sldMasterIdLst>
  <p:notesMasterIdLst>
    <p:notesMasterId r:id="rId23"/>
  </p:notesMasterIdLst>
  <p:sldIdLst>
    <p:sldId id="256" r:id="rId6"/>
    <p:sldId id="257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7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C039EF-9B0A-447D-B626-02DE30C9821F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4CEB11-E0C3-4C32-BE7C-9C894094E98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589F0E-28EE-4C7F-B8EC-A892B94512E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1" name="chimes.wav" builtIn="1"/>
      </p:stSnd>
    </p:sndAc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1" name="chimes.wav" builtIn="1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1" name="chimes.wav" builtIn="1"/>
      </p:stSnd>
    </p:sndAc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1" name="chimes.wav" builtIn="1"/>
      </p:stSnd>
    </p:sndAc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1" name="chimes.wav" builtIn="1"/>
      </p:stSnd>
    </p:sndAc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1" name="chimes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  <p:sndAc>
      <p:stSnd>
        <p:snd r:embed="rId13" name="chimes.wav" builtIn="1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ipe/>
    <p:sndAc>
      <p:stSnd>
        <p:snd r:embed="rId13" name="chimes.wav" builtIn="1"/>
      </p:stSnd>
    </p:sndAc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ipe/>
    <p:sndAc>
      <p:stSnd>
        <p:snd r:embed="rId13" name="chimes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408BF75A-282D-4B54-B4F9-69ADEC083D55}" type="datetimeFigureOut">
              <a:rPr lang="en-US" smtClean="0"/>
              <a:pPr/>
              <a:t>2/1/2012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65DA30D0-DC2C-4031-A8DD-D816618872C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wipe/>
    <p:sndAc>
      <p:stSnd>
        <p:snd r:embed="rId13" name="chimes.wav" builtIn="1"/>
      </p:stSnd>
    </p:sndAc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15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5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7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0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305800" cy="2667000"/>
          </a:xfrm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C00000"/>
                </a:solidFill>
                <a:latin typeface="Viner Hand ITC" pitchFamily="66" charset="0"/>
              </a:rPr>
              <a:t>REALITY  SHOWS AND ITS IMPACTS </a:t>
            </a:r>
            <a:r>
              <a:rPr lang="en-US" sz="5400" dirty="0" smtClean="0">
                <a:solidFill>
                  <a:srgbClr val="C00000"/>
                </a:solidFill>
                <a:latin typeface="Juice ITC" pitchFamily="82" charset="0"/>
              </a:rPr>
              <a:t/>
            </a:r>
            <a:br>
              <a:rPr lang="en-US" sz="5400" dirty="0" smtClean="0">
                <a:solidFill>
                  <a:srgbClr val="C00000"/>
                </a:solidFill>
                <a:latin typeface="Juice ITC" pitchFamily="82" charset="0"/>
              </a:rPr>
            </a:br>
            <a:endParaRPr lang="en-US" sz="5400" dirty="0">
              <a:solidFill>
                <a:srgbClr val="C00000"/>
              </a:solidFill>
              <a:latin typeface="Juice ITC" pitchFamily="82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5" name="Picture 4" descr="200812_Best-reality-tv-seasons-ev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2819400"/>
            <a:ext cx="4152900" cy="28289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isometricOffAxis1Right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2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457200"/>
            <a:ext cx="757290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itchFamily="66" charset="0"/>
              </a:rPr>
              <a:t>Impact of </a:t>
            </a:r>
            <a:r>
              <a:rPr lang="en-US" sz="6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itchFamily="66" charset="0"/>
              </a:rPr>
              <a:t>realityshows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1447800"/>
            <a:ext cx="407194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adley Hand ITC" pitchFamily="66" charset="0"/>
              </a:rPr>
              <a:t>Positive impact</a:t>
            </a:r>
            <a:endParaRPr lang="en-US" sz="48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9600" y="2590800"/>
            <a:ext cx="6704079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C</a:t>
            </a: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ontestants get chance to voice</a:t>
            </a:r>
          </a:p>
          <a:p>
            <a:pPr algn="ctr"/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Their opinion</a:t>
            </a:r>
            <a:endParaRPr lang="en-US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3000" y="39624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4038600"/>
            <a:ext cx="724961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Enjoy celebrity status </a:t>
            </a:r>
            <a:endParaRPr lang="en-US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609600" y="5029200"/>
            <a:ext cx="1088752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T</a:t>
            </a: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alented people get much-needed break</a:t>
            </a:r>
            <a:endParaRPr lang="en-US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762000"/>
            <a:ext cx="7772400" cy="914400"/>
          </a:xfrm>
        </p:spPr>
        <p:txBody>
          <a:bodyPr/>
          <a:lstStyle/>
          <a:p>
            <a:r>
              <a:rPr lang="en-US" sz="4800" b="1" dirty="0" smtClean="0">
                <a:solidFill>
                  <a:srgbClr val="28061C"/>
                </a:solidFill>
                <a:latin typeface="Bradley Hand ITC" pitchFamily="66" charset="0"/>
              </a:rPr>
              <a:t>Reality </a:t>
            </a:r>
            <a:r>
              <a:rPr lang="en-US" sz="4800" b="1" dirty="0" err="1" smtClean="0">
                <a:solidFill>
                  <a:srgbClr val="28061C"/>
                </a:solidFill>
                <a:latin typeface="Bradley Hand ITC" pitchFamily="66" charset="0"/>
              </a:rPr>
              <a:t>shows:a</a:t>
            </a:r>
            <a:r>
              <a:rPr lang="en-US" sz="4800" b="1" dirty="0" smtClean="0">
                <a:solidFill>
                  <a:srgbClr val="28061C"/>
                </a:solidFill>
                <a:latin typeface="Bradley Hand ITC" pitchFamily="66" charset="0"/>
              </a:rPr>
              <a:t> big hit today</a:t>
            </a:r>
            <a:endParaRPr lang="en-US" sz="4800" b="1" dirty="0">
              <a:solidFill>
                <a:srgbClr val="28061C"/>
              </a:solidFill>
              <a:latin typeface="Bradley Hand ITC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8800"/>
            <a:ext cx="7772400" cy="4572000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sz="2800" b="1" dirty="0" smtClean="0">
                <a:latin typeface="Bradley Hand ITC" pitchFamily="66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first catalyst :</a:t>
            </a:r>
            <a:r>
              <a:rPr lang="en-US" sz="2800" b="1" dirty="0" smtClean="0">
                <a:solidFill>
                  <a:schemeClr val="accent2"/>
                </a:solidFill>
                <a:latin typeface="Forte" pitchFamily="66" charset="0"/>
              </a:rPr>
              <a:t>money</a:t>
            </a:r>
          </a:p>
          <a:p>
            <a:pPr>
              <a:buNone/>
            </a:pPr>
            <a:endParaRPr lang="en-US" sz="2800" b="1" dirty="0" smtClean="0">
              <a:latin typeface="Bradley Hand ITC" pitchFamily="66" charset="0"/>
            </a:endParaRPr>
          </a:p>
          <a:p>
            <a:pPr>
              <a:buBlip>
                <a:blip r:embed="rId3"/>
              </a:buBlip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 second: </a:t>
            </a:r>
            <a:r>
              <a:rPr lang="en-US" sz="2800" b="1" dirty="0" smtClean="0">
                <a:solidFill>
                  <a:schemeClr val="accent2"/>
                </a:solidFill>
                <a:latin typeface="Forte" pitchFamily="66" charset="0"/>
              </a:rPr>
              <a:t>instant fame</a:t>
            </a:r>
            <a:r>
              <a:rPr lang="en-US" sz="2800" b="1" dirty="0" smtClean="0">
                <a:solidFill>
                  <a:schemeClr val="accent2"/>
                </a:solidFill>
                <a:latin typeface="Bradley Hand ITC" pitchFamily="66" charset="0"/>
              </a:rPr>
              <a:t>.</a:t>
            </a:r>
          </a:p>
          <a:p>
            <a:pPr>
              <a:buNone/>
            </a:pPr>
            <a:endParaRPr lang="en-US" sz="2800" b="1" dirty="0" smtClean="0">
              <a:latin typeface="Bradley Hand ITC" pitchFamily="66" charset="0"/>
            </a:endParaRPr>
          </a:p>
          <a:p>
            <a:pPr>
              <a:buBlip>
                <a:blip r:embed="rId3"/>
              </a:buBlip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Bradley Hand ITC" pitchFamily="66" charset="0"/>
              </a:rPr>
              <a:t> third: </a:t>
            </a:r>
            <a:r>
              <a:rPr lang="en-US" sz="2800" b="1" dirty="0" smtClean="0">
                <a:solidFill>
                  <a:schemeClr val="accent2"/>
                </a:solidFill>
                <a:latin typeface="Forte" pitchFamily="66" charset="0"/>
              </a:rPr>
              <a:t>guilty pleasure </a:t>
            </a:r>
          </a:p>
          <a:p>
            <a:pPr>
              <a:buNone/>
            </a:pPr>
            <a:r>
              <a:rPr lang="en-US" sz="2800" b="1" dirty="0" smtClean="0">
                <a:solidFill>
                  <a:schemeClr val="accent2"/>
                </a:solidFill>
                <a:latin typeface="Forte" pitchFamily="66" charset="0"/>
              </a:rPr>
              <a:t>    syndrome</a:t>
            </a:r>
            <a:endParaRPr lang="en-US" sz="2800" b="1" dirty="0">
              <a:solidFill>
                <a:schemeClr val="accent2"/>
              </a:solidFill>
              <a:latin typeface="Forte" pitchFamily="66" charset="0"/>
            </a:endParaRPr>
          </a:p>
        </p:txBody>
      </p:sp>
      <p:pic>
        <p:nvPicPr>
          <p:cNvPr id="5123" name="Picture 3" descr="C:\Documents and Settings\nisha\My Documents\My Pictures\reality-sows-1-19030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600200"/>
            <a:ext cx="4743450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685800"/>
            <a:ext cx="4472698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radley Hand ITC" pitchFamily="66" charset="0"/>
              </a:rPr>
              <a:t>Negative impact</a:t>
            </a:r>
            <a:endParaRPr lang="en-US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0600" y="1752600"/>
            <a:ext cx="422102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Fall  into  oblivion</a:t>
            </a:r>
            <a:endParaRPr lang="en-US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14400" y="2667000"/>
            <a:ext cx="697338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Indulge in outrageous </a:t>
            </a:r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behaviour</a:t>
            </a:r>
          </a:p>
          <a:p>
            <a:pPr algn="ctr"/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 in public</a:t>
            </a:r>
            <a:endParaRPr lang="en-US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90600" y="4038600"/>
            <a:ext cx="633218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When </a:t>
            </a:r>
            <a:r>
              <a:rPr lang="en-US" sz="3600" b="1" cap="none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unsucesful</a:t>
            </a:r>
            <a:r>
              <a:rPr lang="en-US" sz="36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 go t</a:t>
            </a:r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owards</a:t>
            </a:r>
          </a:p>
          <a:p>
            <a:pPr algn="ctr"/>
            <a:r>
              <a:rPr lang="en-US" sz="36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Bradley Hand ITC" pitchFamily="66" charset="0"/>
              </a:rPr>
              <a:t> depression</a:t>
            </a:r>
            <a:endParaRPr lang="en-US" sz="36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Bradley Hand ITC" pitchFamily="66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371600" y="914400"/>
            <a:ext cx="7772400" cy="21891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Effects of reality shows on viewers :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371600" y="2590800"/>
            <a:ext cx="7772400" cy="1828800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dirty="0" smtClean="0"/>
              <a:t>hooked on to tv shows which really do not have intelligent concepts.e.g  big boss,sach ka </a:t>
            </a:r>
            <a:r>
              <a:rPr lang="en-US" dirty="0" err="1" smtClean="0"/>
              <a:t>samna</a:t>
            </a:r>
            <a:r>
              <a:rPr lang="en-US" dirty="0" smtClean="0"/>
              <a:t> etc.</a:t>
            </a:r>
          </a:p>
          <a:p>
            <a:pPr>
              <a:buBlip>
                <a:blip r:embed="rId3"/>
              </a:buBlip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6146" name="Picture 2" descr="C:\Documents and Settings\nisha\My Documents\reality-tv-illustration-300x240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00200" y="3886200"/>
            <a:ext cx="6324600" cy="2743200"/>
          </a:xfrm>
          <a:prstGeom prst="rect">
            <a:avLst/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nisha\My Documents\attachment177.jpeg"/>
          <p:cNvPicPr>
            <a:picLocks noChangeAspect="1" noChangeArrowheads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9599" y="762000"/>
            <a:ext cx="7924801" cy="5410200"/>
          </a:xfrm>
          <a:prstGeom prst="rect">
            <a:avLst/>
          </a:prstGeom>
          <a:ln w="38100" cap="sq">
            <a:solidFill>
              <a:schemeClr val="tx1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3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7800" y="457200"/>
            <a:ext cx="6017993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adley Hand ITC" pitchFamily="66" charset="0"/>
              </a:rPr>
              <a:t>Shocking faces of</a:t>
            </a:r>
          </a:p>
          <a:p>
            <a:pPr algn="ctr"/>
            <a:r>
              <a:rPr lang="en-US" sz="6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adley Hand ITC" pitchFamily="66" charset="0"/>
              </a:rPr>
              <a:t>Reality shows</a:t>
            </a:r>
            <a:r>
              <a:rPr lang="en-US" sz="6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Bradley Hand ITC" pitchFamily="66" charset="0"/>
              </a:rPr>
              <a:t> </a:t>
            </a:r>
            <a:endParaRPr lang="en-US" sz="6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3657600"/>
            <a:ext cx="7661073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Chandan singh –a nine year old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boy</a:t>
            </a:r>
          </a:p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 hanged himself accidently</a:t>
            </a:r>
          </a:p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By imitating stunt off  the show</a:t>
            </a:r>
          </a:p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(ROADIES) </a:t>
            </a:r>
            <a:r>
              <a:rPr lang="en-U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 </a:t>
            </a:r>
            <a:endParaRPr lang="en-US" sz="36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8600" y="2514600"/>
            <a:ext cx="457529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Freak incident:</a:t>
            </a:r>
            <a:endParaRPr lang="en-US" sz="4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914400"/>
            <a:ext cx="555632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radley Hand ITC" pitchFamily="66" charset="0"/>
              </a:rPr>
              <a:t>Psychological effects</a:t>
            </a:r>
            <a:endParaRPr lang="en-US" sz="4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radley Hand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" y="190500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Wingdings" pitchFamily="2" charset="2"/>
              <a:buChar char="Ø"/>
            </a:pPr>
            <a:r>
              <a:rPr lang="en-U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Shinjini sengupta became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paralyzed </a:t>
            </a:r>
          </a:p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a</a:t>
            </a:r>
            <a:r>
              <a:rPr lang="en-US" sz="36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fter suffering rebuke from judges</a:t>
            </a:r>
          </a:p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adley Hand ITC" pitchFamily="66" charset="0"/>
              </a:rPr>
              <a:t>In reality show last year in Bengali channel</a:t>
            </a:r>
            <a:endParaRPr lang="en-US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091673" y="2967335"/>
            <a:ext cx="40030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Bradley Hand ITC" pitchFamily="66" charset="0"/>
              </a:rPr>
              <a:t>Thank  you</a:t>
            </a:r>
            <a:endParaRPr lang="en-US" sz="60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2954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Bradley Hand ITC" pitchFamily="66" charset="0"/>
              </a:rPr>
              <a:t>What is a reality show?????</a:t>
            </a:r>
            <a:endParaRPr lang="en-US" sz="5400" b="1" dirty="0">
              <a:solidFill>
                <a:srgbClr val="FF0000"/>
              </a:solidFill>
              <a:latin typeface="Bradley Hand ITC" pitchFamily="66" charset="0"/>
            </a:endParaRPr>
          </a:p>
        </p:txBody>
      </p:sp>
      <p:pic>
        <p:nvPicPr>
          <p:cNvPr id="1026" name="Picture 2" descr="C:\Documents and Settings\nisha\My Documents\reality_tv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514600" y="1143001"/>
            <a:ext cx="3581400" cy="3048000"/>
          </a:xfrm>
          <a:prstGeom prst="rect">
            <a:avLst/>
          </a:prstGeom>
          <a:noFill/>
        </p:spPr>
      </p:pic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81200" y="5486400"/>
            <a:ext cx="44755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  </a:t>
            </a:r>
            <a:endParaRPr lang="en-US" sz="4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2400" y="4114800"/>
            <a:ext cx="68066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Genre</a:t>
            </a:r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of television programming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4953000"/>
            <a:ext cx="8135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Portrays modified form of reality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adley Hand ITC" pitchFamily="66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304800" y="5562600"/>
            <a:ext cx="873502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Create an illusion  thru post-production</a:t>
            </a:r>
          </a:p>
          <a:p>
            <a:pPr algn="ctr"/>
            <a:r>
              <a:rPr lang="en-US" sz="3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techniques</a:t>
            </a:r>
            <a:r>
              <a:rPr lang="en-US" sz="36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Bradley Hand ITC" pitchFamily="66" charset="0"/>
              </a:rPr>
              <a:t>  </a:t>
            </a:r>
            <a:endParaRPr lang="en-US" sz="36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Bradley Hand ITC" pitchFamily="66" charset="0"/>
            </a:endParaRPr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81000"/>
            <a:ext cx="7391400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solidFill>
                  <a:srgbClr val="92D050"/>
                </a:solidFill>
              </a:rPr>
              <a:t>Types of Reality Shows</a:t>
            </a:r>
          </a:p>
          <a:p>
            <a:endParaRPr lang="en-US" sz="2800" dirty="0" smtClean="0"/>
          </a:p>
          <a:p>
            <a:pPr>
              <a:buBlip>
                <a:blip r:embed="rId3"/>
              </a:buBlip>
            </a:pPr>
            <a:r>
              <a:rPr lang="en-US" sz="3200" dirty="0" smtClean="0">
                <a:solidFill>
                  <a:srgbClr val="FF0000"/>
                </a:solidFill>
              </a:rPr>
              <a:t>Celeb-Reality</a:t>
            </a:r>
            <a:r>
              <a:rPr lang="en-US" sz="2800" b="1" dirty="0" smtClean="0">
                <a:solidFill>
                  <a:schemeClr val="accent2"/>
                </a:solidFill>
                <a:latin typeface="Bradley Hand ITC" pitchFamily="66" charset="0"/>
              </a:rPr>
              <a:t>: </a:t>
            </a:r>
            <a:r>
              <a:rPr lang="en-US" sz="2800" b="1" u="sng" dirty="0" smtClean="0">
                <a:solidFill>
                  <a:schemeClr val="accent2"/>
                </a:solidFill>
                <a:latin typeface="Bradley Hand ITC" pitchFamily="66" charset="0"/>
              </a:rPr>
              <a:t>Reality shows with celebrities .</a:t>
            </a:r>
          </a:p>
          <a:p>
            <a:r>
              <a:rPr lang="en-US" sz="2800" b="1" u="sng" dirty="0" err="1" smtClean="0">
                <a:solidFill>
                  <a:srgbClr val="00B050"/>
                </a:solidFill>
                <a:latin typeface="Bradley Hand ITC" pitchFamily="66" charset="0"/>
              </a:rPr>
              <a:t>Example:Jhalak</a:t>
            </a:r>
            <a:r>
              <a:rPr lang="en-US" sz="2800" b="1" u="sng" dirty="0" smtClean="0">
                <a:solidFill>
                  <a:srgbClr val="00B050"/>
                </a:solidFill>
                <a:latin typeface="Bradley Hand ITC" pitchFamily="66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Bradley Hand ITC" pitchFamily="66" charset="0"/>
              </a:rPr>
              <a:t>Diklaja</a:t>
            </a:r>
            <a:r>
              <a:rPr lang="en-US" sz="2800" b="1" u="sng" dirty="0" smtClean="0">
                <a:solidFill>
                  <a:srgbClr val="00B050"/>
                </a:solidFill>
                <a:latin typeface="Bradley Hand ITC" pitchFamily="66" charset="0"/>
              </a:rPr>
              <a:t>, Big Boss</a:t>
            </a:r>
          </a:p>
          <a:p>
            <a:endParaRPr lang="en-US" sz="2800" u="sng" dirty="0" smtClean="0"/>
          </a:p>
          <a:p>
            <a:pPr>
              <a:buBlip>
                <a:blip r:embed="rId3"/>
              </a:buBlip>
            </a:pPr>
            <a:r>
              <a:rPr lang="en-US" sz="3200" u="sng" dirty="0" smtClean="0">
                <a:solidFill>
                  <a:srgbClr val="FF0000"/>
                </a:solidFill>
              </a:rPr>
              <a:t>Prank-Reality</a:t>
            </a:r>
            <a:r>
              <a:rPr lang="en-US" sz="3200" b="1" u="sng" dirty="0" smtClean="0">
                <a:solidFill>
                  <a:schemeClr val="accent2"/>
                </a:solidFill>
                <a:latin typeface="Bradley Hand ITC" pitchFamily="66" charset="0"/>
              </a:rPr>
              <a:t>: </a:t>
            </a:r>
            <a:r>
              <a:rPr lang="en-US" sz="2800" b="1" u="sng" dirty="0" smtClean="0">
                <a:solidFill>
                  <a:schemeClr val="accent2"/>
                </a:solidFill>
                <a:latin typeface="Bradley Hand ITC" pitchFamily="66" charset="0"/>
              </a:rPr>
              <a:t>Reality shows involving pranks played on ordinary people and capturing their candid reaction.</a:t>
            </a:r>
          </a:p>
          <a:p>
            <a:r>
              <a:rPr lang="en-US" sz="2800" b="1" u="sng" dirty="0" err="1" smtClean="0">
                <a:solidFill>
                  <a:srgbClr val="00B050"/>
                </a:solidFill>
                <a:latin typeface="Bradley Hand ITC" pitchFamily="66" charset="0"/>
              </a:rPr>
              <a:t>Examples:Candid</a:t>
            </a:r>
            <a:r>
              <a:rPr lang="en-US" sz="2800" b="1" u="sng" dirty="0" smtClean="0">
                <a:solidFill>
                  <a:srgbClr val="00B050"/>
                </a:solidFill>
                <a:latin typeface="Bradley Hand ITC" pitchFamily="66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Bradley Hand ITC" pitchFamily="66" charset="0"/>
              </a:rPr>
              <a:t>Camera,MTV</a:t>
            </a:r>
            <a:r>
              <a:rPr lang="en-US" sz="2800" b="1" u="sng" dirty="0" smtClean="0">
                <a:solidFill>
                  <a:srgbClr val="00B050"/>
                </a:solidFill>
                <a:latin typeface="Bradley Hand ITC" pitchFamily="66" charset="0"/>
              </a:rPr>
              <a:t> </a:t>
            </a:r>
            <a:r>
              <a:rPr lang="en-US" sz="2800" b="1" u="sng" dirty="0" err="1" smtClean="0">
                <a:solidFill>
                  <a:srgbClr val="00B050"/>
                </a:solidFill>
                <a:latin typeface="Bradley Hand ITC" pitchFamily="66" charset="0"/>
              </a:rPr>
              <a:t>Bakra</a:t>
            </a:r>
            <a:endParaRPr lang="en-US" sz="2800" b="1" u="sng" dirty="0" smtClean="0">
              <a:solidFill>
                <a:srgbClr val="00B050"/>
              </a:solidFill>
              <a:latin typeface="Bradley Hand ITC" pitchFamily="66" charset="0"/>
            </a:endParaRPr>
          </a:p>
          <a:p>
            <a:endParaRPr lang="en-US" sz="2800" u="sng" dirty="0" smtClean="0"/>
          </a:p>
          <a:p>
            <a:endParaRPr lang="en-US" sz="2800" u="sng" dirty="0" smtClean="0"/>
          </a:p>
        </p:txBody>
      </p:sp>
      <p:sp>
        <p:nvSpPr>
          <p:cNvPr id="5" name="Rectangle 4"/>
          <p:cNvSpPr/>
          <p:nvPr/>
        </p:nvSpPr>
        <p:spPr>
          <a:xfrm>
            <a:off x="990600" y="4876800"/>
            <a:ext cx="75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2800" dirty="0" smtClean="0">
                <a:solidFill>
                  <a:srgbClr val="FF0000"/>
                </a:solidFill>
              </a:rPr>
              <a:t>Game Shows</a:t>
            </a:r>
            <a:r>
              <a:rPr lang="en-US" sz="2800" dirty="0" smtClean="0"/>
              <a:t>: </a:t>
            </a:r>
            <a:r>
              <a:rPr lang="en-US" sz="2800" b="1" dirty="0" smtClean="0">
                <a:solidFill>
                  <a:schemeClr val="accent2"/>
                </a:solidFill>
                <a:latin typeface="Bradley Hand ITC" pitchFamily="66" charset="0"/>
              </a:rPr>
              <a:t>Reality shows that are based on games. </a:t>
            </a:r>
          </a:p>
          <a:p>
            <a:r>
              <a:rPr lang="en-US" sz="2800" b="1" dirty="0" err="1" smtClean="0">
                <a:solidFill>
                  <a:srgbClr val="00B050"/>
                </a:solidFill>
                <a:latin typeface="Bradley Hand ITC" pitchFamily="66" charset="0"/>
              </a:rPr>
              <a:t>Examples:Kaun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Bradley Hand ITC" pitchFamily="66" charset="0"/>
              </a:rPr>
              <a:t>Banega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 </a:t>
            </a:r>
            <a:r>
              <a:rPr lang="en-US" sz="2800" b="1" dirty="0" err="1" smtClean="0">
                <a:solidFill>
                  <a:srgbClr val="00B050"/>
                </a:solidFill>
                <a:latin typeface="Bradley Hand ITC" pitchFamily="66" charset="0"/>
              </a:rPr>
              <a:t>Crorepati</a:t>
            </a:r>
            <a:endParaRPr lang="en-US" sz="2800" b="1" dirty="0" smtClean="0">
              <a:solidFill>
                <a:srgbClr val="00B050"/>
              </a:solidFill>
              <a:latin typeface="Bradley Hand ITC" pitchFamily="66" charset="0"/>
            </a:endParaRPr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304800"/>
            <a:ext cx="7315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Talent Hunts</a:t>
            </a:r>
            <a:r>
              <a:rPr lang="en-US" sz="2800" b="1" dirty="0" smtClean="0">
                <a:latin typeface="Bradley Hand ITC" pitchFamily="66" charset="0"/>
              </a:rPr>
              <a:t>: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Reality shows  looking for talented people be it singers, dancers or even actors.</a:t>
            </a:r>
          </a:p>
          <a:p>
            <a:r>
              <a:rPr lang="en-US" sz="2800" b="1" dirty="0" smtClean="0">
                <a:latin typeface="Bradley Hand ITC" pitchFamily="66" charset="0"/>
              </a:rPr>
              <a:t>Example: 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Indian Idol, Dance India Dance</a:t>
            </a:r>
          </a:p>
          <a:p>
            <a:endParaRPr lang="en-US" sz="3200" b="1" dirty="0" smtClean="0">
              <a:solidFill>
                <a:srgbClr val="FF0000"/>
              </a:solidFill>
              <a:latin typeface="Bradley Hand ITC" pitchFamily="66" charset="0"/>
            </a:endParaRPr>
          </a:p>
          <a:p>
            <a:pPr>
              <a:buBlip>
                <a:blip r:embed="rId3"/>
              </a:buBlip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Job-hunts</a:t>
            </a:r>
            <a:r>
              <a:rPr lang="en-US" sz="2800" b="1" dirty="0" smtClean="0">
                <a:latin typeface="Bradley Hand ITC" pitchFamily="66" charset="0"/>
              </a:rPr>
              <a:t>: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Shows that are synonymous with live on air interviews are listed under this category. </a:t>
            </a:r>
          </a:p>
          <a:p>
            <a:r>
              <a:rPr lang="en-US" sz="2800" b="1" dirty="0" smtClean="0">
                <a:latin typeface="Bradley Hand ITC" pitchFamily="66" charset="0"/>
              </a:rPr>
              <a:t>Example: 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The Apprentice, On the Lot (Directors), </a:t>
            </a:r>
          </a:p>
          <a:p>
            <a:pPr>
              <a:buBlip>
                <a:blip r:embed="rId3"/>
              </a:buBlip>
            </a:pPr>
            <a:endParaRPr lang="en-US" sz="3200" b="1" dirty="0" smtClean="0">
              <a:solidFill>
                <a:srgbClr val="FF0000"/>
              </a:solidFill>
              <a:latin typeface="Bradley Hand ITC" pitchFamily="66" charset="0"/>
            </a:endParaRPr>
          </a:p>
          <a:p>
            <a:pPr>
              <a:buBlip>
                <a:blip r:embed="rId3"/>
              </a:buBlip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Makeovers</a:t>
            </a:r>
            <a:r>
              <a:rPr lang="en-US" sz="2800" b="1" dirty="0" smtClean="0">
                <a:solidFill>
                  <a:srgbClr val="FF0000"/>
                </a:solidFill>
                <a:latin typeface="Bradley Hand ITC" pitchFamily="66" charset="0"/>
              </a:rPr>
              <a:t>:</a:t>
            </a:r>
            <a:r>
              <a:rPr lang="en-US" sz="2800" b="1" dirty="0" smtClean="0">
                <a:latin typeface="Bradley Hand ITC" pitchFamily="66" charset="0"/>
              </a:rPr>
              <a:t> </a:t>
            </a:r>
            <a:r>
              <a:rPr lang="en-US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Bradley Hand ITC" pitchFamily="66" charset="0"/>
              </a:rPr>
              <a:t>Shows with make over stories be it a personal makeover or a home make over.</a:t>
            </a:r>
          </a:p>
          <a:p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Example: While You Were Out,</a:t>
            </a:r>
            <a:endParaRPr lang="en-US" sz="2800" b="1" dirty="0">
              <a:solidFill>
                <a:srgbClr val="00B050"/>
              </a:solidFill>
              <a:latin typeface="Bradley Hand ITC" pitchFamily="66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533400"/>
            <a:ext cx="86106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Dating-Shows</a:t>
            </a:r>
            <a:r>
              <a:rPr lang="en-US" sz="2800" b="1" dirty="0" smtClean="0">
                <a:latin typeface="Bradley Hand ITC" pitchFamily="66" charset="0"/>
              </a:rPr>
              <a:t>: Reality shows giving a platform for dating men and women on air.</a:t>
            </a:r>
          </a:p>
          <a:p>
            <a:r>
              <a:rPr lang="en-US" sz="2800" b="1" dirty="0" smtClean="0">
                <a:latin typeface="Bradley Hand ITC" pitchFamily="66" charset="0"/>
              </a:rPr>
              <a:t>Example: 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Perfect Match New York</a:t>
            </a:r>
          </a:p>
          <a:p>
            <a:endParaRPr lang="en-US" sz="2800" b="1" dirty="0" smtClean="0">
              <a:latin typeface="Bradley Hand ITC" pitchFamily="66" charset="0"/>
            </a:endParaRPr>
          </a:p>
          <a:p>
            <a:pPr>
              <a:buBlip>
                <a:blip r:embed="rId3"/>
              </a:buBlip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Social Experiments</a:t>
            </a:r>
            <a:r>
              <a:rPr lang="en-US" sz="2800" b="1" dirty="0" smtClean="0">
                <a:latin typeface="Bradley Hand ITC" pitchFamily="66" charset="0"/>
              </a:rPr>
              <a:t>: new genre of reality tv that involves interaction of distinct social groups.</a:t>
            </a:r>
          </a:p>
          <a:p>
            <a:r>
              <a:rPr lang="en-US" sz="2800" b="1" dirty="0" smtClean="0">
                <a:latin typeface="Bradley Hand ITC" pitchFamily="66" charset="0"/>
              </a:rPr>
              <a:t>Example: 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The Beauty and the Geek, Wife Swap, My Big Fat Obnoxious Fiancé</a:t>
            </a:r>
            <a:r>
              <a:rPr lang="en-US" sz="2800" b="1" dirty="0" smtClean="0">
                <a:latin typeface="Bradley Hand ITC" pitchFamily="66" charset="0"/>
              </a:rPr>
              <a:t>.</a:t>
            </a:r>
          </a:p>
          <a:p>
            <a:endParaRPr lang="en-US" sz="2800" b="1" dirty="0" smtClean="0">
              <a:latin typeface="Bradley Hand ITC" pitchFamily="66" charset="0"/>
            </a:endParaRPr>
          </a:p>
          <a:p>
            <a:pPr>
              <a:buBlip>
                <a:blip r:embed="rId3"/>
              </a:buBlip>
            </a:pPr>
            <a:r>
              <a:rPr lang="en-US" sz="3200" b="1" dirty="0" smtClean="0">
                <a:solidFill>
                  <a:srgbClr val="FF0000"/>
                </a:solidFill>
                <a:latin typeface="Bradley Hand ITC" pitchFamily="66" charset="0"/>
              </a:rPr>
              <a:t>Adventure/Fear based shows</a:t>
            </a:r>
            <a:r>
              <a:rPr lang="en-US" sz="2800" b="1" dirty="0" smtClean="0">
                <a:latin typeface="Bradley Hand ITC" pitchFamily="66" charset="0"/>
              </a:rPr>
              <a:t>: A genre of TV shows that challenges the participants with difficult and weird tasks.</a:t>
            </a:r>
          </a:p>
          <a:p>
            <a:r>
              <a:rPr lang="en-US" sz="2800" b="1" dirty="0" smtClean="0">
                <a:latin typeface="Bradley Hand ITC" pitchFamily="66" charset="0"/>
              </a:rPr>
              <a:t>Example: </a:t>
            </a:r>
            <a:r>
              <a:rPr lang="en-US" sz="2800" b="1" dirty="0" smtClean="0">
                <a:solidFill>
                  <a:srgbClr val="00B050"/>
                </a:solidFill>
                <a:latin typeface="Bradley Hand ITC" pitchFamily="66" charset="0"/>
              </a:rPr>
              <a:t>Fear Factor, Roadies</a:t>
            </a:r>
            <a:endParaRPr lang="en-US" sz="2800" b="1" dirty="0">
              <a:solidFill>
                <a:srgbClr val="00B050"/>
              </a:solidFill>
              <a:latin typeface="Bradley Hand ITC" pitchFamily="66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nisha\My Documents\1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209800"/>
            <a:ext cx="3810000" cy="28575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066800" y="914400"/>
            <a:ext cx="57912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600" dirty="0" smtClean="0">
                <a:solidFill>
                  <a:srgbClr val="92D050"/>
                </a:solidFill>
              </a:rPr>
              <a:t>Advantages:</a:t>
            </a:r>
            <a:r>
              <a:rPr lang="en-US" sz="6000" dirty="0" smtClean="0">
                <a:solidFill>
                  <a:srgbClr val="92D050"/>
                </a:solidFill>
              </a:rPr>
              <a:t> </a:t>
            </a:r>
          </a:p>
          <a:p>
            <a:endParaRPr lang="en-US" sz="6000" i="1" dirty="0" smtClean="0"/>
          </a:p>
          <a:p>
            <a:pPr>
              <a:buBlip>
                <a:blip r:embed="rId4"/>
              </a:buBlip>
            </a:pPr>
            <a:r>
              <a:rPr lang="en-US" sz="3200" dirty="0" smtClean="0"/>
              <a:t>Offers an opportunity to gain             instant exposure, fame or money.</a:t>
            </a:r>
          </a:p>
          <a:p>
            <a:endParaRPr lang="en-US" sz="3200" dirty="0" smtClean="0"/>
          </a:p>
          <a:p>
            <a:pPr>
              <a:buBlip>
                <a:blip r:embed="rId4"/>
              </a:buBlip>
            </a:pPr>
            <a:r>
              <a:rPr lang="en-US" sz="3200" dirty="0" smtClean="0"/>
              <a:t> Gives a chance to narrate a story or promote a cause.</a:t>
            </a:r>
          </a:p>
          <a:p>
            <a:endParaRPr lang="en-US" sz="3200" dirty="0" smtClean="0"/>
          </a:p>
          <a:p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nisha\My Documents\My Pictures\gcon231l.jpg"/>
          <p:cNvPicPr>
            <a:picLocks noChangeAspect="1" noChangeArrowheads="1"/>
          </p:cNvPicPr>
          <p:nvPr/>
        </p:nvPicPr>
        <p:blipFill>
          <a:blip r:embed="rId3"/>
          <a:srcRect l="6667" t="3125" r="5000" b="18750"/>
          <a:stretch>
            <a:fillRect/>
          </a:stretch>
        </p:blipFill>
        <p:spPr bwMode="auto">
          <a:xfrm>
            <a:off x="4953000" y="1295400"/>
            <a:ext cx="4038600" cy="38100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219200" y="1219200"/>
            <a:ext cx="6172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en-US" sz="3600" dirty="0" smtClean="0"/>
              <a:t> </a:t>
            </a:r>
            <a:r>
              <a:rPr lang="en-US" sz="3200" dirty="0" smtClean="0"/>
              <a:t>Helps in increasing one's confidence level and self-awareness</a:t>
            </a:r>
            <a:r>
              <a:rPr lang="en-US" sz="3600" dirty="0" smtClean="0"/>
              <a:t>.</a:t>
            </a:r>
          </a:p>
          <a:p>
            <a:pPr>
              <a:buBlip>
                <a:blip r:embed="rId4"/>
              </a:buBlip>
            </a:pPr>
            <a:endParaRPr lang="en-US" sz="3200" dirty="0" smtClean="0"/>
          </a:p>
          <a:p>
            <a:pPr>
              <a:buBlip>
                <a:blip r:embed="rId4"/>
              </a:buBlip>
            </a:pPr>
            <a:r>
              <a:rPr lang="en-US" sz="3200" dirty="0"/>
              <a:t> </a:t>
            </a:r>
            <a:r>
              <a:rPr lang="en-US" sz="3200" dirty="0" smtClean="0"/>
              <a:t> Enhances the analytical abilities of the viewer.</a:t>
            </a:r>
          </a:p>
          <a:p>
            <a:endParaRPr lang="en-US" sz="3200" dirty="0" smtClean="0"/>
          </a:p>
          <a:p>
            <a:pPr>
              <a:buBlip>
                <a:blip r:embed="rId4"/>
              </a:buBlip>
            </a:pPr>
            <a:endParaRPr lang="en-US" dirty="0" smtClean="0"/>
          </a:p>
          <a:p>
            <a:pPr>
              <a:buBlip>
                <a:blip r:embed="rId4"/>
              </a:buBlip>
            </a:pPr>
            <a:r>
              <a:rPr lang="en-US" sz="3200" dirty="0" smtClean="0"/>
              <a:t> Gives high levels of        entertainment and thrill.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" grpI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nisha\My Documents\10_SxF6W_2185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2438400"/>
            <a:ext cx="3810000" cy="2533650"/>
          </a:xfrm>
          <a:prstGeom prst="teardrop">
            <a:avLst/>
          </a:prstGeom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1143000" y="1524000"/>
            <a:ext cx="4572000" cy="42165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5400" dirty="0" smtClean="0">
                <a:solidFill>
                  <a:srgbClr val="00B050"/>
                </a:solidFill>
              </a:rPr>
              <a:t>Disadvantage</a:t>
            </a:r>
          </a:p>
          <a:p>
            <a:endParaRPr lang="en-US" sz="5400" dirty="0" smtClean="0"/>
          </a:p>
          <a:p>
            <a:r>
              <a:rPr lang="en-US" sz="3200" dirty="0" smtClean="0"/>
              <a:t>• Invasion of Privacy.</a:t>
            </a:r>
          </a:p>
          <a:p>
            <a:endParaRPr lang="en-US" sz="3200" dirty="0" smtClean="0"/>
          </a:p>
          <a:p>
            <a:r>
              <a:rPr lang="en-US" sz="3200" dirty="0" smtClean="0"/>
              <a:t>• Generates social, moral and ethical conflicts in the viewer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nisha\My Documents\My Pictures\8.jpg"/>
          <p:cNvPicPr>
            <a:picLocks noChangeAspect="1" noChangeArrowheads="1"/>
          </p:cNvPicPr>
          <p:nvPr/>
        </p:nvPicPr>
        <p:blipFill>
          <a:blip r:embed="rId3"/>
          <a:srcRect t="-1597" r="66857" b="68064"/>
          <a:stretch>
            <a:fillRect/>
          </a:stretch>
        </p:blipFill>
        <p:spPr bwMode="auto">
          <a:xfrm>
            <a:off x="5410200" y="1600200"/>
            <a:ext cx="3429000" cy="44196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304800" y="1447800"/>
            <a:ext cx="50292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en-US" sz="3200" dirty="0" smtClean="0"/>
              <a:t>Embarrassment, Humiliation and Loss of Reputation of participants.</a:t>
            </a:r>
          </a:p>
          <a:p>
            <a:pPr>
              <a:buBlip>
                <a:blip r:embed="rId4"/>
              </a:buBlip>
            </a:pPr>
            <a:endParaRPr lang="en-US" sz="3200" dirty="0" smtClean="0"/>
          </a:p>
          <a:p>
            <a:pPr>
              <a:buBlip>
                <a:blip r:embed="rId4"/>
              </a:buBlip>
            </a:pPr>
            <a:endParaRPr lang="en-US" dirty="0" smtClean="0"/>
          </a:p>
          <a:p>
            <a:pPr>
              <a:buBlip>
                <a:blip r:embed="rId4"/>
              </a:buBlip>
            </a:pPr>
            <a:r>
              <a:rPr lang="en-US" sz="3200" dirty="0" smtClean="0"/>
              <a:t>Invokes legal action for libel, slander, trespass, fraud and negligence resulting in bodily harm or damage to property.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5AEF0-45F9-4231-9FDE-1BB9745D683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wipe/>
    <p:sndAc>
      <p:stSnd>
        <p:snd r:embed="rId2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494</Words>
  <Application>Microsoft Office PowerPoint</Application>
  <PresentationFormat>On-screen Show (4:3)</PresentationFormat>
  <Paragraphs>105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Office Theme</vt:lpstr>
      <vt:lpstr>Flow</vt:lpstr>
      <vt:lpstr>Apex</vt:lpstr>
      <vt:lpstr>Aspect</vt:lpstr>
      <vt:lpstr>Foundry</vt:lpstr>
      <vt:lpstr>REALITY  SHOWS AND ITS IMPACTS  </vt:lpstr>
      <vt:lpstr>What is a reality show?????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Reality shows:a big hit today</vt:lpstr>
      <vt:lpstr>Slide 12</vt:lpstr>
      <vt:lpstr>Effects of reality shows on viewers : 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REALITY  SHOWS AND ITS IMPACTS  </dc:title>
  <dc:creator>VIDYA</dc:creator>
  <cp:lastModifiedBy>Divya</cp:lastModifiedBy>
  <cp:revision>13</cp:revision>
  <dcterms:created xsi:type="dcterms:W3CDTF">2010-03-06T12:57:24Z</dcterms:created>
  <dcterms:modified xsi:type="dcterms:W3CDTF">2012-02-01T10:22:05Z</dcterms:modified>
</cp:coreProperties>
</file>