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0D044675-EFDB-4C8A-8D39-FF7AD7EF0A46}" type="datetimeFigureOut">
              <a:rPr lang="en-US" smtClean="0"/>
              <a:pPr/>
              <a:t>2/15/2012</a:t>
            </a:fld>
            <a:endParaRPr lang="en-IN"/>
          </a:p>
        </p:txBody>
      </p:sp>
      <p:sp>
        <p:nvSpPr>
          <p:cNvPr id="17" name="Footer Placeholder 16"/>
          <p:cNvSpPr>
            <a:spLocks noGrp="1"/>
          </p:cNvSpPr>
          <p:nvPr>
            <p:ph type="ftr" sz="quarter" idx="11"/>
          </p:nvPr>
        </p:nvSpPr>
        <p:spPr/>
        <p:txBody>
          <a:bodyPr/>
          <a:lstStyle/>
          <a:p>
            <a:endParaRPr lang="en-IN"/>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77684F3-6E50-4461-A8C4-12884B824B74}" type="slidenum">
              <a:rPr lang="en-IN" smtClean="0"/>
              <a:pPr/>
              <a:t>‹#›</a:t>
            </a:fld>
            <a:endParaRPr lang="en-IN"/>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D044675-EFDB-4C8A-8D39-FF7AD7EF0A46}" type="datetimeFigureOut">
              <a:rPr lang="en-US" smtClean="0"/>
              <a:pPr/>
              <a:t>2/15/2012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77684F3-6E50-4461-A8C4-12884B824B74}"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677684F3-6E50-4461-A8C4-12884B824B74}" type="slidenum">
              <a:rPr lang="en-IN" smtClean="0"/>
              <a:pPr/>
              <a:t>‹#›</a:t>
            </a:fld>
            <a:endParaRPr lang="en-IN"/>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D044675-EFDB-4C8A-8D39-FF7AD7EF0A46}" type="datetimeFigureOut">
              <a:rPr lang="en-US" smtClean="0"/>
              <a:pPr/>
              <a:t>2/15/2012</a:t>
            </a:fld>
            <a:endParaRPr lang="en-IN"/>
          </a:p>
        </p:txBody>
      </p:sp>
      <p:sp>
        <p:nvSpPr>
          <p:cNvPr id="5" name="Footer Placeholder 4"/>
          <p:cNvSpPr>
            <a:spLocks noGrp="1"/>
          </p:cNvSpPr>
          <p:nvPr>
            <p:ph type="ftr" sz="quarter" idx="11"/>
          </p:nvPr>
        </p:nvSpPr>
        <p:spPr/>
        <p:txBody>
          <a:bodyPr/>
          <a:lstStyle/>
          <a:p>
            <a:endParaRPr lang="en-IN"/>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D044675-EFDB-4C8A-8D39-FF7AD7EF0A46}" type="datetimeFigureOut">
              <a:rPr lang="en-US" smtClean="0"/>
              <a:pPr/>
              <a:t>2/15/2012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4361688" y="1026372"/>
            <a:ext cx="457200" cy="441325"/>
          </a:xfrm>
        </p:spPr>
        <p:txBody>
          <a:bodyPr/>
          <a:lstStyle/>
          <a:p>
            <a:fld id="{677684F3-6E50-4461-A8C4-12884B824B74}" type="slidenum">
              <a:rPr lang="en-IN" smtClean="0"/>
              <a:pPr/>
              <a:t>‹#›</a:t>
            </a:fld>
            <a:endParaRPr lang="en-IN"/>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IN"/>
          </a:p>
        </p:txBody>
      </p:sp>
      <p:sp>
        <p:nvSpPr>
          <p:cNvPr id="4" name="Date Placeholder 3"/>
          <p:cNvSpPr>
            <a:spLocks noGrp="1"/>
          </p:cNvSpPr>
          <p:nvPr>
            <p:ph type="dt" sz="half" idx="10"/>
          </p:nvPr>
        </p:nvSpPr>
        <p:spPr/>
        <p:txBody>
          <a:bodyPr/>
          <a:lstStyle/>
          <a:p>
            <a:fld id="{0D044675-EFDB-4C8A-8D39-FF7AD7EF0A46}" type="datetimeFigureOut">
              <a:rPr lang="en-US" smtClean="0"/>
              <a:pPr/>
              <a:t>2/15/2012</a:t>
            </a:fld>
            <a:endParaRPr lang="en-IN"/>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77684F3-6E50-4461-A8C4-12884B824B74}" type="slidenum">
              <a:rPr lang="en-IN" smtClean="0"/>
              <a:pPr/>
              <a:t>‹#›</a:t>
            </a:fld>
            <a:endParaRPr lang="en-IN"/>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0D044675-EFDB-4C8A-8D39-FF7AD7EF0A46}" type="datetimeFigureOut">
              <a:rPr lang="en-US" smtClean="0"/>
              <a:pPr/>
              <a:t>2/15/2012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77684F3-6E50-4461-A8C4-12884B824B74}" type="slidenum">
              <a:rPr lang="en-IN" smtClean="0"/>
              <a:pPr/>
              <a:t>‹#›</a:t>
            </a:fld>
            <a:endParaRPr lang="en-IN"/>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D044675-EFDB-4C8A-8D39-FF7AD7EF0A46}" type="datetimeFigureOut">
              <a:rPr lang="en-US" smtClean="0"/>
              <a:pPr/>
              <a:t>2/15/2012</a:t>
            </a:fld>
            <a:endParaRPr lang="en-IN"/>
          </a:p>
        </p:txBody>
      </p:sp>
      <p:sp>
        <p:nvSpPr>
          <p:cNvPr id="8" name="Footer Placeholder 7"/>
          <p:cNvSpPr>
            <a:spLocks noGrp="1"/>
          </p:cNvSpPr>
          <p:nvPr>
            <p:ph type="ftr" sz="quarter" idx="11"/>
          </p:nvPr>
        </p:nvSpPr>
        <p:spPr>
          <a:xfrm>
            <a:off x="304800" y="6409944"/>
            <a:ext cx="3581400" cy="365760"/>
          </a:xfrm>
        </p:spPr>
        <p:txBody>
          <a:bodyPr/>
          <a:lstStyle/>
          <a:p>
            <a:endParaRPr lang="en-IN"/>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677684F3-6E50-4461-A8C4-12884B824B74}" type="slidenum">
              <a:rPr lang="en-IN" smtClean="0"/>
              <a:pPr/>
              <a:t>‹#›</a:t>
            </a:fld>
            <a:endParaRPr lang="en-IN"/>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D044675-EFDB-4C8A-8D39-FF7AD7EF0A46}" type="datetimeFigureOut">
              <a:rPr lang="en-US" smtClean="0"/>
              <a:pPr/>
              <a:t>2/15/2012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a:xfrm>
            <a:off x="4343400" y="1036020"/>
            <a:ext cx="457200" cy="441325"/>
          </a:xfrm>
        </p:spPr>
        <p:txBody>
          <a:bodyPr/>
          <a:lstStyle/>
          <a:p>
            <a:fld id="{677684F3-6E50-4461-A8C4-12884B824B74}"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0D044675-EFDB-4C8A-8D39-FF7AD7EF0A46}" type="datetimeFigureOut">
              <a:rPr lang="en-US" smtClean="0"/>
              <a:pPr/>
              <a:t>2/15/2012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677684F3-6E50-4461-A8C4-12884B824B74}"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677684F3-6E50-4461-A8C4-12884B824B74}" type="slidenum">
              <a:rPr lang="en-IN" smtClean="0"/>
              <a:pPr/>
              <a:t>‹#›</a:t>
            </a:fld>
            <a:endParaRPr lang="en-IN"/>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0D044675-EFDB-4C8A-8D39-FF7AD7EF0A46}" type="datetimeFigureOut">
              <a:rPr lang="en-US" smtClean="0"/>
              <a:pPr/>
              <a:t>2/15/2012</a:t>
            </a:fld>
            <a:endParaRPr lang="en-IN"/>
          </a:p>
        </p:txBody>
      </p:sp>
      <p:sp>
        <p:nvSpPr>
          <p:cNvPr id="6" name="Footer Placeholder 5"/>
          <p:cNvSpPr>
            <a:spLocks noGrp="1"/>
          </p:cNvSpPr>
          <p:nvPr>
            <p:ph type="ftr" sz="quarter" idx="11"/>
          </p:nvPr>
        </p:nvSpPr>
        <p:spPr>
          <a:xfrm>
            <a:off x="301752" y="6410848"/>
            <a:ext cx="3383280" cy="365760"/>
          </a:xfrm>
        </p:spPr>
        <p:txBody>
          <a:bodyPr/>
          <a:lstStyle/>
          <a:p>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677684F3-6E50-4461-A8C4-12884B824B74}" type="slidenum">
              <a:rPr lang="en-IN" smtClean="0"/>
              <a:pPr/>
              <a:t>‹#›</a:t>
            </a:fld>
            <a:endParaRPr lang="en-IN"/>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0D044675-EFDB-4C8A-8D39-FF7AD7EF0A46}" type="datetimeFigureOut">
              <a:rPr lang="en-US" smtClean="0"/>
              <a:pPr/>
              <a:t>2/15/2012</a:t>
            </a:fld>
            <a:endParaRPr lang="en-IN"/>
          </a:p>
        </p:txBody>
      </p:sp>
      <p:sp>
        <p:nvSpPr>
          <p:cNvPr id="6" name="Footer Placeholder 5"/>
          <p:cNvSpPr>
            <a:spLocks noGrp="1"/>
          </p:cNvSpPr>
          <p:nvPr>
            <p:ph type="ftr" sz="quarter" idx="11"/>
          </p:nvPr>
        </p:nvSpPr>
        <p:spPr>
          <a:xfrm>
            <a:off x="301752" y="6410848"/>
            <a:ext cx="3584448" cy="365760"/>
          </a:xfrm>
        </p:spPr>
        <p:txBody>
          <a:bodyPr/>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0D044675-EFDB-4C8A-8D39-FF7AD7EF0A46}" type="datetimeFigureOut">
              <a:rPr lang="en-US" smtClean="0"/>
              <a:pPr/>
              <a:t>2/15/2012</a:t>
            </a:fld>
            <a:endParaRPr lang="en-IN"/>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IN"/>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677684F3-6E50-4461-A8C4-12884B824B74}" type="slidenum">
              <a:rPr lang="en-IN" smtClean="0"/>
              <a:pPr/>
              <a:t>‹#›</a:t>
            </a:fld>
            <a:endParaRPr lang="en-IN"/>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latin typeface="Times New Roman" pitchFamily="18" charset="0"/>
                <a:cs typeface="Times New Roman" pitchFamily="18" charset="0"/>
              </a:rPr>
              <a:t>OF TRANSMISSION SYSTEMS &amp; THEIR FEATURES</a:t>
            </a:r>
            <a:r>
              <a:rPr lang="en-IN" dirty="0"/>
              <a:t/>
            </a:r>
            <a:br>
              <a:rPr lang="en-IN" dirty="0"/>
            </a:b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Linear protection</a:t>
            </a:r>
            <a:endParaRPr lang="en-IN" dirty="0"/>
          </a:p>
        </p:txBody>
      </p:sp>
      <p:sp>
        <p:nvSpPr>
          <p:cNvPr id="3" name="Content Placeholder 2"/>
          <p:cNvSpPr>
            <a:spLocks noGrp="1"/>
          </p:cNvSpPr>
          <p:nvPr>
            <p:ph sz="quarter" idx="1"/>
          </p:nvPr>
        </p:nvSpPr>
        <p:spPr/>
        <p:txBody>
          <a:bodyPr/>
          <a:lstStyle/>
          <a:p>
            <a:endParaRPr lang="en-IN" dirty="0"/>
          </a:p>
        </p:txBody>
      </p:sp>
      <p:sp>
        <p:nvSpPr>
          <p:cNvPr id="4" name="Rectangle 3"/>
          <p:cNvSpPr/>
          <p:nvPr/>
        </p:nvSpPr>
        <p:spPr>
          <a:xfrm>
            <a:off x="3286116" y="2500306"/>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1026" name="Picture 2"/>
          <p:cNvPicPr>
            <a:picLocks noChangeAspect="1" noChangeArrowheads="1"/>
          </p:cNvPicPr>
          <p:nvPr/>
        </p:nvPicPr>
        <p:blipFill>
          <a:blip r:embed="rId2"/>
          <a:srcRect/>
          <a:stretch>
            <a:fillRect/>
          </a:stretch>
        </p:blipFill>
        <p:spPr bwMode="auto">
          <a:xfrm>
            <a:off x="500034" y="1571612"/>
            <a:ext cx="8001056" cy="392909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Ring protection</a:t>
            </a:r>
            <a:endParaRPr lang="en-IN"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r>
              <a:rPr lang="en-US" b="1" dirty="0" smtClean="0">
                <a:latin typeface="Times New Roman" pitchFamily="18" charset="0"/>
                <a:cs typeface="Times New Roman" pitchFamily="18" charset="0"/>
              </a:rPr>
              <a:t>Unidirectional rings</a:t>
            </a:r>
            <a:endParaRPr lang="en-IN"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Bi-directional rings</a:t>
            </a:r>
            <a:endParaRPr lang="en-IN" dirty="0" smtClean="0">
              <a:latin typeface="Times New Roman" pitchFamily="18" charset="0"/>
              <a:cs typeface="Times New Roman" pitchFamily="18" charset="0"/>
            </a:endParaRPr>
          </a:p>
          <a:p>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Unidirectional rings</a:t>
            </a:r>
            <a:r>
              <a:rPr lang="en-IN" dirty="0" smtClean="0"/>
              <a:t/>
            </a:r>
            <a:br>
              <a:rPr lang="en-IN" dirty="0" smtClean="0"/>
            </a:br>
            <a:endParaRPr lang="en-IN" dirty="0"/>
          </a:p>
        </p:txBody>
      </p:sp>
      <p:sp>
        <p:nvSpPr>
          <p:cNvPr id="3" name="Content Placeholder 2"/>
          <p:cNvSpPr>
            <a:spLocks noGrp="1"/>
          </p:cNvSpPr>
          <p:nvPr>
            <p:ph sz="quarter" idx="1"/>
          </p:nvPr>
        </p:nvSpPr>
        <p:spPr/>
        <p:txBody>
          <a:bodyPr/>
          <a:lstStyle/>
          <a:p>
            <a:endParaRPr lang="en-IN"/>
          </a:p>
        </p:txBody>
      </p:sp>
      <p:sp>
        <p:nvSpPr>
          <p:cNvPr id="4" name="Rectangle 3"/>
          <p:cNvSpPr/>
          <p:nvPr/>
        </p:nvSpPr>
        <p:spPr>
          <a:xfrm>
            <a:off x="3071802" y="2928934"/>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2050" name="Picture 2"/>
          <p:cNvPicPr>
            <a:picLocks noChangeAspect="1" noChangeArrowheads="1"/>
          </p:cNvPicPr>
          <p:nvPr/>
        </p:nvPicPr>
        <p:blipFill>
          <a:blip r:embed="rId2"/>
          <a:srcRect/>
          <a:stretch>
            <a:fillRect/>
          </a:stretch>
        </p:blipFill>
        <p:spPr bwMode="auto">
          <a:xfrm>
            <a:off x="857224" y="1643050"/>
            <a:ext cx="6215106" cy="321471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Bi-directional rings</a:t>
            </a:r>
            <a:endParaRPr lang="en-IN" dirty="0"/>
          </a:p>
        </p:txBody>
      </p:sp>
      <p:sp>
        <p:nvSpPr>
          <p:cNvPr id="3" name="Content Placeholder 2"/>
          <p:cNvSpPr>
            <a:spLocks noGrp="1"/>
          </p:cNvSpPr>
          <p:nvPr>
            <p:ph sz="quarter" idx="1"/>
          </p:nvPr>
        </p:nvSpPr>
        <p:spPr/>
        <p:txBody>
          <a:bodyPr/>
          <a:lstStyle/>
          <a:p>
            <a:endParaRPr lang="en-IN"/>
          </a:p>
        </p:txBody>
      </p:sp>
      <p:sp>
        <p:nvSpPr>
          <p:cNvPr id="4" name="Rectangle 3"/>
          <p:cNvSpPr/>
          <p:nvPr/>
        </p:nvSpPr>
        <p:spPr>
          <a:xfrm>
            <a:off x="2357422" y="235743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3074" name="Picture 2"/>
          <p:cNvPicPr>
            <a:picLocks noChangeAspect="1" noChangeArrowheads="1"/>
          </p:cNvPicPr>
          <p:nvPr/>
        </p:nvPicPr>
        <p:blipFill>
          <a:blip r:embed="rId2"/>
          <a:srcRect/>
          <a:stretch>
            <a:fillRect/>
          </a:stretch>
        </p:blipFill>
        <p:spPr bwMode="auto">
          <a:xfrm>
            <a:off x="500034" y="1500174"/>
            <a:ext cx="8072494" cy="4071966"/>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DENSE WAVELENGTH DIVISION MULTIPLEXING</a:t>
            </a:r>
            <a:endParaRPr lang="en-IN"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600200"/>
            <a:ext cx="8229600" cy="5257800"/>
          </a:xfrm>
        </p:spPr>
        <p:txBody>
          <a:bodyPr>
            <a:normAutofit fontScale="92500" lnSpcReduction="20000"/>
          </a:bodyPr>
          <a:lstStyle/>
          <a:p>
            <a:pPr algn="just"/>
            <a:r>
              <a:rPr lang="en-US" dirty="0" smtClean="0">
                <a:latin typeface="Times New Roman" pitchFamily="18" charset="0"/>
                <a:cs typeface="Times New Roman" pitchFamily="18" charset="0"/>
              </a:rPr>
              <a:t>DWDM technology, a new and probably, a very crucial milestone is being reached in network evolution. </a:t>
            </a:r>
          </a:p>
          <a:p>
            <a:pPr algn="just"/>
            <a:r>
              <a:rPr lang="en-US" dirty="0" smtClean="0">
                <a:latin typeface="Times New Roman" pitchFamily="18" charset="0"/>
                <a:cs typeface="Times New Roman" pitchFamily="18" charset="0"/>
              </a:rPr>
              <a:t>The existing SONET/SDH network architecture is best suited for voice traffic rather than today’s high-speed data traffic</a:t>
            </a:r>
            <a:endParaRPr lang="en-IN"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To meet growing demands for bandwidth, a technology called DWDM has been developed that multiplies the capacity of a single fiber. </a:t>
            </a:r>
          </a:p>
          <a:p>
            <a:pPr algn="just"/>
            <a:r>
              <a:rPr lang="en-US" dirty="0" smtClean="0">
                <a:latin typeface="Times New Roman" pitchFamily="18" charset="0"/>
                <a:cs typeface="Times New Roman" pitchFamily="18" charset="0"/>
              </a:rPr>
              <a:t>DWDM systems being deployed today can increase a single fiber’s capacity sixteen fold, to a throughput of 40 </a:t>
            </a:r>
            <a:r>
              <a:rPr lang="en-US" dirty="0" err="1" smtClean="0">
                <a:latin typeface="Times New Roman" pitchFamily="18" charset="0"/>
                <a:cs typeface="Times New Roman" pitchFamily="18" charset="0"/>
              </a:rPr>
              <a:t>Gb</a:t>
            </a:r>
            <a:r>
              <a:rPr lang="en-US" dirty="0" smtClean="0">
                <a:latin typeface="Times New Roman" pitchFamily="18" charset="0"/>
                <a:cs typeface="Times New Roman" pitchFamily="18" charset="0"/>
              </a:rPr>
              <a:t>/s. </a:t>
            </a:r>
          </a:p>
          <a:p>
            <a:pPr algn="just"/>
            <a:r>
              <a:rPr lang="en-US" dirty="0" smtClean="0">
                <a:latin typeface="Times New Roman" pitchFamily="18" charset="0"/>
                <a:cs typeface="Times New Roman" pitchFamily="18" charset="0"/>
              </a:rPr>
              <a:t>The emergence of DWDM is one of the most recent and important phenomena in the development of fiber optic transmission technology. </a:t>
            </a:r>
          </a:p>
          <a:p>
            <a:pPr algn="just"/>
            <a:r>
              <a:rPr lang="en-US" cap="all" dirty="0" smtClean="0">
                <a:latin typeface="Times New Roman" pitchFamily="18" charset="0"/>
                <a:cs typeface="Times New Roman" pitchFamily="18" charset="0"/>
              </a:rPr>
              <a:t>DWDM</a:t>
            </a:r>
            <a:r>
              <a:rPr lang="en-US" dirty="0" smtClean="0">
                <a:latin typeface="Times New Roman" pitchFamily="18" charset="0"/>
                <a:cs typeface="Times New Roman" pitchFamily="18" charset="0"/>
              </a:rPr>
              <a:t> revolutionized transmission technology by increasing the capacity signal of embedded fiber</a:t>
            </a:r>
            <a:endParaRPr lang="en-IN" dirty="0" smtClean="0">
              <a:latin typeface="Times New Roman" pitchFamily="18" charset="0"/>
              <a:cs typeface="Times New Roman" pitchFamily="18" charset="0"/>
            </a:endParaRPr>
          </a:p>
          <a:p>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WDM</a:t>
            </a:r>
            <a:endParaRPr lang="en-IN"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428736"/>
            <a:ext cx="8229600" cy="5429264"/>
          </a:xfrm>
        </p:spPr>
        <p:txBody>
          <a:bodyPr>
            <a:normAutofit fontScale="92500" lnSpcReduction="20000"/>
          </a:bodyPr>
          <a:lstStyle/>
          <a:p>
            <a:pPr algn="just"/>
            <a:r>
              <a:rPr lang="en-US" dirty="0" smtClean="0">
                <a:latin typeface="Times New Roman" pitchFamily="18" charset="0"/>
                <a:cs typeface="Times New Roman" pitchFamily="18" charset="0"/>
              </a:rPr>
              <a:t>In traditional optical fiber networks, information is transmitted through optical fiber by a single light beam. </a:t>
            </a:r>
          </a:p>
          <a:p>
            <a:pPr algn="just"/>
            <a:r>
              <a:rPr lang="en-US" dirty="0" smtClean="0">
                <a:latin typeface="Times New Roman" pitchFamily="18" charset="0"/>
                <a:cs typeface="Times New Roman" pitchFamily="18" charset="0"/>
              </a:rPr>
              <a:t>In a wavelength division multiplexing (WDM) network, the vast optical bandwidth of a fiber is carved up into wavelength channels, each of which carries a data stream individually. </a:t>
            </a:r>
          </a:p>
          <a:p>
            <a:pPr algn="just"/>
            <a:r>
              <a:rPr lang="en-US" dirty="0" smtClean="0">
                <a:latin typeface="Times New Roman" pitchFamily="18" charset="0"/>
                <a:cs typeface="Times New Roman" pitchFamily="18" charset="0"/>
              </a:rPr>
              <a:t>The multiple channels of information (each having a different carrier wavelength) are transmitted simultaneously over a single fiber. </a:t>
            </a:r>
          </a:p>
          <a:p>
            <a:pPr algn="just"/>
            <a:r>
              <a:rPr lang="en-US" dirty="0" smtClean="0">
                <a:latin typeface="Times New Roman" pitchFamily="18" charset="0"/>
                <a:cs typeface="Times New Roman" pitchFamily="18" charset="0"/>
              </a:rPr>
              <a:t>The reason why this can be done is that optical beams with different wavelengths propagate without interfering with one another. </a:t>
            </a:r>
          </a:p>
          <a:p>
            <a:pPr algn="just"/>
            <a:r>
              <a:rPr lang="en-US" dirty="0" smtClean="0">
                <a:latin typeface="Times New Roman" pitchFamily="18" charset="0"/>
                <a:cs typeface="Times New Roman" pitchFamily="18" charset="0"/>
              </a:rPr>
              <a:t>When the number of wavelength channels is above 20 in a WDM system, it is generally referred to as Dense WDM or DWDM.</a:t>
            </a:r>
            <a:endParaRPr lang="en-IN" dirty="0" smtClean="0">
              <a:latin typeface="Times New Roman" pitchFamily="18" charset="0"/>
              <a:cs typeface="Times New Roman" pitchFamily="18" charset="0"/>
            </a:endParaRPr>
          </a:p>
          <a:p>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DEVELOPMENT OF DWDM TECHNOLOGY</a:t>
            </a:r>
            <a:endParaRPr lang="en-IN" dirty="0"/>
          </a:p>
        </p:txBody>
      </p:sp>
      <p:sp>
        <p:nvSpPr>
          <p:cNvPr id="3" name="Content Placeholder 2"/>
          <p:cNvSpPr>
            <a:spLocks noGrp="1"/>
          </p:cNvSpPr>
          <p:nvPr>
            <p:ph sz="quarter" idx="1"/>
          </p:nvPr>
        </p:nvSpPr>
        <p:spPr/>
        <p:txBody>
          <a:bodyPr/>
          <a:lstStyle/>
          <a:p>
            <a:r>
              <a:rPr lang="en-US" dirty="0" smtClean="0"/>
              <a:t>.</a:t>
            </a:r>
            <a:endParaRPr lang="en-IN" dirty="0"/>
          </a:p>
        </p:txBody>
      </p:sp>
      <p:sp>
        <p:nvSpPr>
          <p:cNvPr id="4" name="Rectangle 3"/>
          <p:cNvSpPr/>
          <p:nvPr/>
        </p:nvSpPr>
        <p:spPr>
          <a:xfrm>
            <a:off x="2428860" y="2786058"/>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4098" name="Picture 2"/>
          <p:cNvPicPr>
            <a:picLocks noChangeAspect="1" noChangeArrowheads="1"/>
          </p:cNvPicPr>
          <p:nvPr/>
        </p:nvPicPr>
        <p:blipFill>
          <a:blip r:embed="rId2">
            <a:lum contrast="6000"/>
          </a:blip>
          <a:srcRect/>
          <a:stretch>
            <a:fillRect/>
          </a:stretch>
        </p:blipFill>
        <p:spPr bwMode="auto">
          <a:xfrm>
            <a:off x="1643042" y="1571612"/>
            <a:ext cx="6500858" cy="4500594"/>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VARIETIES of WDM</a:t>
            </a:r>
            <a:endParaRPr lang="en-IN"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285860"/>
            <a:ext cx="8229600" cy="5572140"/>
          </a:xfrm>
        </p:spPr>
        <p:txBody>
          <a:bodyPr>
            <a:normAutofit lnSpcReduction="10000"/>
          </a:bodyPr>
          <a:lstStyle/>
          <a:p>
            <a:pPr algn="just"/>
            <a:r>
              <a:rPr lang="en-US" b="1" dirty="0" smtClean="0">
                <a:latin typeface="Times New Roman" pitchFamily="18" charset="0"/>
                <a:cs typeface="Times New Roman" pitchFamily="18" charset="0"/>
              </a:rPr>
              <a:t>WDM</a:t>
            </a:r>
          </a:p>
          <a:p>
            <a:pPr lvl="1" algn="just"/>
            <a:r>
              <a:rPr lang="en-US" dirty="0" smtClean="0">
                <a:latin typeface="Times New Roman" pitchFamily="18" charset="0"/>
                <a:cs typeface="Times New Roman" pitchFamily="18" charset="0"/>
              </a:rPr>
              <a:t>wide-spread with 2, 4, 8, 12, and 16 channel counts being the normal deployments. </a:t>
            </a:r>
          </a:p>
          <a:p>
            <a:pPr lvl="1" algn="just"/>
            <a:r>
              <a:rPr lang="en-US" dirty="0" smtClean="0">
                <a:latin typeface="Times New Roman" pitchFamily="18" charset="0"/>
                <a:cs typeface="Times New Roman" pitchFamily="18" charset="0"/>
              </a:rPr>
              <a:t>This technique usually has a distance limitation of less than 100 km.</a:t>
            </a:r>
            <a:endParaRPr lang="en-IN" dirty="0" smtClean="0">
              <a:latin typeface="Times New Roman" pitchFamily="18" charset="0"/>
              <a:cs typeface="Times New Roman" pitchFamily="18" charset="0"/>
            </a:endParaRPr>
          </a:p>
          <a:p>
            <a:pPr algn="just"/>
            <a:endParaRPr lang="en-IN" dirty="0" smtClean="0">
              <a:latin typeface="Times New Roman" pitchFamily="18" charset="0"/>
              <a:cs typeface="Times New Roman" pitchFamily="18" charset="0"/>
            </a:endParaRPr>
          </a:p>
          <a:p>
            <a:pPr algn="just"/>
            <a:r>
              <a:rPr lang="en-US" b="1" dirty="0" smtClean="0">
                <a:latin typeface="Times New Roman" pitchFamily="18" charset="0"/>
                <a:cs typeface="Times New Roman" pitchFamily="18" charset="0"/>
              </a:rPr>
              <a:t>CWDM</a:t>
            </a:r>
          </a:p>
          <a:p>
            <a:pPr lvl="1" algn="just"/>
            <a:r>
              <a:rPr lang="en-US" dirty="0" smtClean="0">
                <a:latin typeface="Times New Roman" pitchFamily="18" charset="0"/>
                <a:cs typeface="Times New Roman" pitchFamily="18" charset="0"/>
              </a:rPr>
              <a:t>common spacing may be 200, 100, 50, or 25 GHz with channel count reaching up to 128 or more channels at distances of several thousand kilometers with amplification and regeneration along such a route.</a:t>
            </a:r>
            <a:endParaRPr lang="en-IN" dirty="0" smtClean="0">
              <a:latin typeface="Times New Roman" pitchFamily="18" charset="0"/>
              <a:cs typeface="Times New Roman" pitchFamily="18" charset="0"/>
            </a:endParaRPr>
          </a:p>
          <a:p>
            <a:pPr algn="just"/>
            <a:r>
              <a:rPr lang="en-US" b="1" dirty="0" smtClean="0">
                <a:latin typeface="Times New Roman" pitchFamily="18" charset="0"/>
                <a:cs typeface="Times New Roman" pitchFamily="18" charset="0"/>
              </a:rPr>
              <a:t>DWDM</a:t>
            </a:r>
          </a:p>
          <a:p>
            <a:pPr lvl="1" algn="just"/>
            <a:r>
              <a:rPr lang="en-US" dirty="0" smtClean="0">
                <a:latin typeface="Times New Roman" pitchFamily="18" charset="0"/>
                <a:cs typeface="Times New Roman" pitchFamily="18" charset="0"/>
              </a:rPr>
              <a:t>made up of 18 wavelengths defined within the range 1270 nm to 1610 nm spaced by 20 nm.</a:t>
            </a:r>
            <a:endParaRPr lang="en-IN" dirty="0" smtClean="0">
              <a:latin typeface="Times New Roman" pitchFamily="18" charset="0"/>
              <a:cs typeface="Times New Roman" pitchFamily="18" charset="0"/>
            </a:endParaRPr>
          </a:p>
          <a:p>
            <a:pPr algn="just"/>
            <a:endParaRPr lang="en-IN" dirty="0" smtClean="0">
              <a:latin typeface="Times New Roman" pitchFamily="18" charset="0"/>
              <a:cs typeface="Times New Roman" pitchFamily="18" charset="0"/>
            </a:endParaRPr>
          </a:p>
          <a:p>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DWDM System Function</a:t>
            </a:r>
            <a:endParaRPr lang="en-IN"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lnSpcReduction="10000"/>
          </a:bodyPr>
          <a:lstStyle/>
          <a:p>
            <a:pPr algn="just"/>
            <a:r>
              <a:rPr lang="en-US" dirty="0" smtClean="0">
                <a:latin typeface="Times New Roman" pitchFamily="18" charset="0"/>
                <a:cs typeface="Times New Roman" pitchFamily="18" charset="0"/>
              </a:rPr>
              <a:t>Dense wavelength division multiplexing systems allow many discrete transports channels by combining and transmitting multiple signals simultaneously at different wavelengths on the same fiber. </a:t>
            </a:r>
          </a:p>
          <a:p>
            <a:pPr algn="just"/>
            <a:r>
              <a:rPr lang="en-US" dirty="0" smtClean="0">
                <a:latin typeface="Times New Roman" pitchFamily="18" charset="0"/>
                <a:cs typeface="Times New Roman" pitchFamily="18" charset="0"/>
              </a:rPr>
              <a:t>In effect, one fiber is transformed into multiple virtual fibers. </a:t>
            </a:r>
          </a:p>
          <a:p>
            <a:pPr algn="just"/>
            <a:r>
              <a:rPr lang="en-US" dirty="0" smtClean="0">
                <a:latin typeface="Times New Roman" pitchFamily="18" charset="0"/>
                <a:cs typeface="Times New Roman" pitchFamily="18" charset="0"/>
              </a:rPr>
              <a:t>So, if you were to multiplex 32 STM-16 signals into one fiber, you would increase the carrying capacity of that fiber from 2.5 </a:t>
            </a:r>
            <a:r>
              <a:rPr lang="en-US" dirty="0" err="1" smtClean="0">
                <a:latin typeface="Times New Roman" pitchFamily="18" charset="0"/>
                <a:cs typeface="Times New Roman" pitchFamily="18" charset="0"/>
              </a:rPr>
              <a:t>Gb</a:t>
            </a:r>
            <a:r>
              <a:rPr lang="en-US" dirty="0" smtClean="0">
                <a:latin typeface="Times New Roman" pitchFamily="18" charset="0"/>
                <a:cs typeface="Times New Roman" pitchFamily="18" charset="0"/>
              </a:rPr>
              <a:t>/s to 80 </a:t>
            </a:r>
            <a:r>
              <a:rPr lang="en-US" dirty="0" err="1" smtClean="0">
                <a:latin typeface="Times New Roman" pitchFamily="18" charset="0"/>
                <a:cs typeface="Times New Roman" pitchFamily="18" charset="0"/>
              </a:rPr>
              <a:t>Gb</a:t>
            </a:r>
            <a:r>
              <a:rPr lang="en-US" dirty="0" smtClean="0">
                <a:latin typeface="Times New Roman" pitchFamily="18" charset="0"/>
                <a:cs typeface="Times New Roman" pitchFamily="18" charset="0"/>
              </a:rPr>
              <a:t>/s. </a:t>
            </a:r>
          </a:p>
          <a:p>
            <a:pPr algn="just"/>
            <a:r>
              <a:rPr lang="en-US" dirty="0" smtClean="0">
                <a:latin typeface="Times New Roman" pitchFamily="18" charset="0"/>
                <a:cs typeface="Times New Roman" pitchFamily="18" charset="0"/>
              </a:rPr>
              <a:t>Currently, because of DWDM, single fibers have been able to transmit data at speeds up to 400Gb/s.</a:t>
            </a:r>
            <a:r>
              <a:rPr lang="en-US" dirty="0" smtClean="0"/>
              <a:t> </a:t>
            </a:r>
            <a:endParaRPr lang="en-IN" dirty="0" smtClean="0"/>
          </a:p>
          <a:p>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Block Diagram of a DWDM System</a:t>
            </a:r>
            <a:endParaRPr lang="en-IN" dirty="0"/>
          </a:p>
        </p:txBody>
      </p:sp>
      <p:sp>
        <p:nvSpPr>
          <p:cNvPr id="3" name="Content Placeholder 2"/>
          <p:cNvSpPr>
            <a:spLocks noGrp="1"/>
          </p:cNvSpPr>
          <p:nvPr>
            <p:ph sz="quarter" idx="1"/>
          </p:nvPr>
        </p:nvSpPr>
        <p:spPr/>
        <p:txBody>
          <a:bodyPr/>
          <a:lstStyle/>
          <a:p>
            <a:r>
              <a:rPr lang="en-US" dirty="0" smtClean="0"/>
              <a:t>.</a:t>
            </a:r>
            <a:endParaRPr lang="en-IN" dirty="0"/>
          </a:p>
        </p:txBody>
      </p:sp>
      <p:sp>
        <p:nvSpPr>
          <p:cNvPr id="4" name="Rectangle 3"/>
          <p:cNvSpPr/>
          <p:nvPr/>
        </p:nvSpPr>
        <p:spPr>
          <a:xfrm flipH="1">
            <a:off x="9143999" y="4857760"/>
            <a:ext cx="45719"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5122" name="Object 6"/>
          <p:cNvPicPr>
            <a:picLocks noChangeArrowheads="1"/>
          </p:cNvPicPr>
          <p:nvPr/>
        </p:nvPicPr>
        <p:blipFill>
          <a:blip r:embed="rId2"/>
          <a:srcRect l="-4924" r="-1755" b="-223"/>
          <a:stretch>
            <a:fillRect/>
          </a:stretch>
        </p:blipFill>
        <p:spPr bwMode="auto">
          <a:xfrm>
            <a:off x="1857356" y="1857364"/>
            <a:ext cx="5643602" cy="3143272"/>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PDH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Plesiochronous</a:t>
            </a:r>
            <a:r>
              <a:rPr lang="en-US" dirty="0" smtClean="0">
                <a:latin typeface="Times New Roman" pitchFamily="18" charset="0"/>
                <a:cs typeface="Times New Roman" pitchFamily="18" charset="0"/>
              </a:rPr>
              <a:t> digital hierarchy) </a:t>
            </a:r>
            <a:endParaRPr lang="en-IN" dirty="0"/>
          </a:p>
        </p:txBody>
      </p:sp>
      <p:sp>
        <p:nvSpPr>
          <p:cNvPr id="3" name="Content Placeholder 2"/>
          <p:cNvSpPr>
            <a:spLocks noGrp="1"/>
          </p:cNvSpPr>
          <p:nvPr>
            <p:ph sz="quarter" idx="1"/>
          </p:nvPr>
        </p:nvSpPr>
        <p:spPr>
          <a:xfrm>
            <a:off x="457200" y="1600200"/>
            <a:ext cx="8229600" cy="5257800"/>
          </a:xfrm>
        </p:spPr>
        <p:txBody>
          <a:bodyPr>
            <a:normAutofit fontScale="77500" lnSpcReduction="20000"/>
          </a:bodyPr>
          <a:lstStyle/>
          <a:p>
            <a:pPr algn="just"/>
            <a:r>
              <a:rPr lang="en-US" dirty="0" smtClean="0">
                <a:latin typeface="Times New Roman" pitchFamily="18" charset="0"/>
                <a:cs typeface="Times New Roman" pitchFamily="18" charset="0"/>
              </a:rPr>
              <a:t>To cope with the demand for ever higher bit rates, a multiplex hierarchy called the </a:t>
            </a:r>
            <a:r>
              <a:rPr lang="en-US" dirty="0" err="1" smtClean="0">
                <a:latin typeface="Times New Roman" pitchFamily="18" charset="0"/>
                <a:cs typeface="Times New Roman" pitchFamily="18" charset="0"/>
              </a:rPr>
              <a:t>plesiochronous</a:t>
            </a:r>
            <a:r>
              <a:rPr lang="en-US" dirty="0" smtClean="0">
                <a:latin typeface="Times New Roman" pitchFamily="18" charset="0"/>
                <a:cs typeface="Times New Roman" pitchFamily="18" charset="0"/>
              </a:rPr>
              <a:t> digital hierarchy (PDH) evolved. </a:t>
            </a:r>
          </a:p>
          <a:p>
            <a:pPr algn="just"/>
            <a:r>
              <a:rPr lang="en-US" dirty="0" smtClean="0">
                <a:latin typeface="Times New Roman" pitchFamily="18" charset="0"/>
                <a:cs typeface="Times New Roman" pitchFamily="18" charset="0"/>
              </a:rPr>
              <a:t>The bit rates start with the basic multiplex rate of 2 </a:t>
            </a:r>
            <a:r>
              <a:rPr lang="en-US" dirty="0" err="1" smtClean="0">
                <a:latin typeface="Times New Roman" pitchFamily="18" charset="0"/>
                <a:cs typeface="Times New Roman" pitchFamily="18" charset="0"/>
              </a:rPr>
              <a:t>Mbit</a:t>
            </a:r>
            <a:r>
              <a:rPr lang="en-US" dirty="0" smtClean="0">
                <a:latin typeface="Times New Roman" pitchFamily="18" charset="0"/>
                <a:cs typeface="Times New Roman" pitchFamily="18" charset="0"/>
              </a:rPr>
              <a:t>/s with further stages of 8, 34 and 140 </a:t>
            </a:r>
            <a:r>
              <a:rPr lang="en-US" dirty="0" err="1" smtClean="0">
                <a:latin typeface="Times New Roman" pitchFamily="18" charset="0"/>
                <a:cs typeface="Times New Roman" pitchFamily="18" charset="0"/>
              </a:rPr>
              <a:t>Mbit</a:t>
            </a:r>
            <a:r>
              <a:rPr lang="en-US" dirty="0" smtClean="0">
                <a:latin typeface="Times New Roman" pitchFamily="18" charset="0"/>
                <a:cs typeface="Times New Roman" pitchFamily="18" charset="0"/>
              </a:rPr>
              <a:t>/s.</a:t>
            </a:r>
          </a:p>
          <a:p>
            <a:pPr algn="just"/>
            <a:r>
              <a:rPr lang="en-US" dirty="0" smtClean="0">
                <a:latin typeface="Times New Roman" pitchFamily="18" charset="0"/>
                <a:cs typeface="Times New Roman" pitchFamily="18" charset="0"/>
              </a:rPr>
              <a:t> In North America and Japan, the primary rate is 1.5 </a:t>
            </a:r>
            <a:r>
              <a:rPr lang="en-US" dirty="0" err="1" smtClean="0">
                <a:latin typeface="Times New Roman" pitchFamily="18" charset="0"/>
                <a:cs typeface="Times New Roman" pitchFamily="18" charset="0"/>
              </a:rPr>
              <a:t>Mbit</a:t>
            </a:r>
            <a:r>
              <a:rPr lang="en-US" dirty="0" smtClean="0">
                <a:latin typeface="Times New Roman" pitchFamily="18" charset="0"/>
                <a:cs typeface="Times New Roman" pitchFamily="18" charset="0"/>
              </a:rPr>
              <a:t>/s. Hierarchy stages of 6 and 44 </a:t>
            </a:r>
            <a:r>
              <a:rPr lang="en-US" dirty="0" err="1" smtClean="0">
                <a:latin typeface="Times New Roman" pitchFamily="18" charset="0"/>
                <a:cs typeface="Times New Roman" pitchFamily="18" charset="0"/>
              </a:rPr>
              <a:t>Mbit</a:t>
            </a:r>
            <a:r>
              <a:rPr lang="en-US" dirty="0" smtClean="0">
                <a:latin typeface="Times New Roman" pitchFamily="18" charset="0"/>
                <a:cs typeface="Times New Roman" pitchFamily="18" charset="0"/>
              </a:rPr>
              <a:t>/s developed from this. </a:t>
            </a:r>
          </a:p>
          <a:p>
            <a:pPr algn="just"/>
            <a:r>
              <a:rPr lang="en-US" dirty="0" smtClean="0">
                <a:latin typeface="Times New Roman" pitchFamily="18" charset="0"/>
                <a:cs typeface="Times New Roman" pitchFamily="18" charset="0"/>
              </a:rPr>
              <a:t>Because of these very different developments, gateways between one network and another were very difficult and expensive to realize</a:t>
            </a:r>
          </a:p>
          <a:p>
            <a:pPr algn="just"/>
            <a:r>
              <a:rPr lang="en-US" dirty="0" smtClean="0">
                <a:latin typeface="Times New Roman" pitchFamily="18" charset="0"/>
                <a:cs typeface="Times New Roman" pitchFamily="18" charset="0"/>
              </a:rPr>
              <a:t>A </a:t>
            </a:r>
            <a:r>
              <a:rPr lang="en-US" dirty="0">
                <a:latin typeface="Times New Roman" pitchFamily="18" charset="0"/>
                <a:cs typeface="Times New Roman" pitchFamily="18" charset="0"/>
              </a:rPr>
              <a:t>transmission rate of 2048 </a:t>
            </a:r>
            <a:r>
              <a:rPr lang="en-US" dirty="0" err="1">
                <a:latin typeface="Times New Roman" pitchFamily="18" charset="0"/>
                <a:cs typeface="Times New Roman" pitchFamily="18" charset="0"/>
              </a:rPr>
              <a:t>kbit</a:t>
            </a:r>
            <a:r>
              <a:rPr lang="en-US" dirty="0">
                <a:latin typeface="Times New Roman" pitchFamily="18" charset="0"/>
                <a:cs typeface="Times New Roman" pitchFamily="18" charset="0"/>
              </a:rPr>
              <a:t>/s results when 30 such coded channels are collected together into a frame along with the necessary signaling information.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This </a:t>
            </a:r>
            <a:r>
              <a:rPr lang="en-US" dirty="0">
                <a:latin typeface="Times New Roman" pitchFamily="18" charset="0"/>
                <a:cs typeface="Times New Roman" pitchFamily="18" charset="0"/>
              </a:rPr>
              <a:t>so-called primary rate is used throughout the world.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Only </a:t>
            </a:r>
            <a:r>
              <a:rPr lang="en-US" dirty="0">
                <a:latin typeface="Times New Roman" pitchFamily="18" charset="0"/>
                <a:cs typeface="Times New Roman" pitchFamily="18" charset="0"/>
              </a:rPr>
              <a:t>the USA, Canada and Japan use a primary rate of 1544 </a:t>
            </a:r>
            <a:r>
              <a:rPr lang="en-US" dirty="0" err="1">
                <a:latin typeface="Times New Roman" pitchFamily="18" charset="0"/>
                <a:cs typeface="Times New Roman" pitchFamily="18" charset="0"/>
              </a:rPr>
              <a:t>kbit</a:t>
            </a:r>
            <a:r>
              <a:rPr lang="en-US" dirty="0">
                <a:latin typeface="Times New Roman" pitchFamily="18" charset="0"/>
                <a:cs typeface="Times New Roman" pitchFamily="18" charset="0"/>
              </a:rPr>
              <a:t>/s, formed by combining 24 channels instead of 30</a:t>
            </a:r>
            <a:endParaRPr lang="en-IN" dirty="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A practically synchronous (or, to give it its proper name: </a:t>
            </a:r>
            <a:r>
              <a:rPr lang="en-US" dirty="0" err="1" smtClean="0">
                <a:latin typeface="Times New Roman" pitchFamily="18" charset="0"/>
                <a:cs typeface="Times New Roman" pitchFamily="18" charset="0"/>
              </a:rPr>
              <a:t>plesiochronous</a:t>
            </a:r>
            <a:r>
              <a:rPr lang="en-US" dirty="0" smtClean="0">
                <a:latin typeface="Times New Roman" pitchFamily="18" charset="0"/>
                <a:cs typeface="Times New Roman" pitchFamily="18" charset="0"/>
              </a:rPr>
              <a:t>) digital hierarchy is the result</a:t>
            </a:r>
            <a:endParaRPr lang="en-IN" dirty="0" smtClean="0">
              <a:latin typeface="Times New Roman" pitchFamily="18" charset="0"/>
              <a:cs typeface="Times New Roman" pitchFamily="18" charset="0"/>
            </a:endParaRPr>
          </a:p>
          <a:p>
            <a:endParaRPr lang="en-IN" dirty="0"/>
          </a:p>
          <a:p>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TRANSMISSION WINDOWS</a:t>
            </a:r>
            <a:endParaRPr lang="en-IN"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fontScale="92500" lnSpcReduction="10000"/>
          </a:bodyPr>
          <a:lstStyle/>
          <a:p>
            <a:pPr algn="just"/>
            <a:r>
              <a:rPr lang="en-US" dirty="0" smtClean="0">
                <a:latin typeface="Times New Roman" pitchFamily="18" charset="0"/>
                <a:cs typeface="Times New Roman" pitchFamily="18" charset="0"/>
              </a:rPr>
              <a:t>usually the second transmission window (around 1300 nm) and the third and fourth transmission windows from 1530 to 1565 nm (also called conventional band) and from 1565 to 1620 nm (also called Long Band) are used.  </a:t>
            </a:r>
          </a:p>
          <a:p>
            <a:pPr algn="just"/>
            <a:r>
              <a:rPr lang="en-US" dirty="0" smtClean="0">
                <a:latin typeface="Times New Roman" pitchFamily="18" charset="0"/>
                <a:cs typeface="Times New Roman" pitchFamily="18" charset="0"/>
              </a:rPr>
              <a:t>Technological reasons limit DWDM applications at the moment to the third and fourth window.</a:t>
            </a:r>
            <a:endParaRPr lang="en-IN"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losses caused by the physical effects on the signal due by the type of materials used to produce </a:t>
            </a:r>
            <a:r>
              <a:rPr lang="en-US" dirty="0" err="1" smtClean="0">
                <a:latin typeface="Times New Roman" pitchFamily="18" charset="0"/>
                <a:cs typeface="Times New Roman" pitchFamily="18" charset="0"/>
              </a:rPr>
              <a:t>fibres</a:t>
            </a:r>
            <a:r>
              <a:rPr lang="en-US" dirty="0" smtClean="0">
                <a:latin typeface="Times New Roman" pitchFamily="18" charset="0"/>
                <a:cs typeface="Times New Roman" pitchFamily="18" charset="0"/>
              </a:rPr>
              <a:t> limit the usable wavelengths to between 1280 nm and 1650 nm. </a:t>
            </a:r>
          </a:p>
          <a:p>
            <a:pPr algn="just"/>
            <a:r>
              <a:rPr lang="en-US" dirty="0" smtClean="0">
                <a:latin typeface="Times New Roman" pitchFamily="18" charset="0"/>
                <a:cs typeface="Times New Roman" pitchFamily="18" charset="0"/>
              </a:rPr>
              <a:t> Within this usable range the techniques used to produce the </a:t>
            </a:r>
            <a:r>
              <a:rPr lang="en-US" dirty="0" err="1" smtClean="0">
                <a:latin typeface="Times New Roman" pitchFamily="18" charset="0"/>
                <a:cs typeface="Times New Roman" pitchFamily="18" charset="0"/>
              </a:rPr>
              <a:t>fibres</a:t>
            </a:r>
            <a:r>
              <a:rPr lang="en-US" dirty="0" smtClean="0">
                <a:latin typeface="Times New Roman" pitchFamily="18" charset="0"/>
                <a:cs typeface="Times New Roman" pitchFamily="18" charset="0"/>
              </a:rPr>
              <a:t> can cause particular wavelengths to have more loss so we avoid the use of these wavelengths as well.</a:t>
            </a:r>
            <a:endParaRPr lang="en-IN"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DWDM SYSTEM COMPONENTS</a:t>
            </a:r>
            <a:endParaRPr lang="en-IN"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r>
              <a:rPr lang="en-US" b="1" dirty="0" smtClean="0">
                <a:latin typeface="Times New Roman" pitchFamily="18" charset="0"/>
                <a:cs typeface="Times New Roman" pitchFamily="18" charset="0"/>
              </a:rPr>
              <a:t>Transmitter (transmit transponder):</a:t>
            </a:r>
            <a:endParaRPr lang="en-IN"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Receiver (receive transponder)</a:t>
            </a:r>
            <a:endParaRPr lang="en-IN"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Amplifier:</a:t>
            </a:r>
            <a:endParaRPr lang="en-IN"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Optical fiber (media):</a:t>
            </a:r>
            <a:endParaRPr lang="en-IN"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Multiplexer/ </a:t>
            </a:r>
            <a:r>
              <a:rPr lang="en-US" b="1" dirty="0" err="1" smtClean="0">
                <a:latin typeface="Times New Roman" pitchFamily="18" charset="0"/>
                <a:cs typeface="Times New Roman" pitchFamily="18" charset="0"/>
              </a:rPr>
              <a:t>demultiplexer</a:t>
            </a:r>
            <a:r>
              <a:rPr lang="en-US" b="1" dirty="0" smtClean="0">
                <a:latin typeface="Times New Roman" pitchFamily="18" charset="0"/>
                <a:cs typeface="Times New Roman" pitchFamily="18" charset="0"/>
              </a:rPr>
              <a:t>:</a:t>
            </a:r>
            <a:endParaRPr lang="en-IN" dirty="0" smtClean="0">
              <a:latin typeface="Times New Roman" pitchFamily="18" charset="0"/>
              <a:cs typeface="Times New Roman" pitchFamily="18" charset="0"/>
            </a:endParaRPr>
          </a:p>
          <a:p>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DWDM System Components</a:t>
            </a:r>
            <a:endParaRPr lang="en-IN" dirty="0"/>
          </a:p>
        </p:txBody>
      </p:sp>
      <p:sp>
        <p:nvSpPr>
          <p:cNvPr id="3" name="Content Placeholder 2"/>
          <p:cNvSpPr>
            <a:spLocks noGrp="1"/>
          </p:cNvSpPr>
          <p:nvPr>
            <p:ph sz="quarter" idx="1"/>
          </p:nvPr>
        </p:nvSpPr>
        <p:spPr/>
        <p:txBody>
          <a:bodyPr/>
          <a:lstStyle/>
          <a:p>
            <a:endParaRPr lang="en-IN"/>
          </a:p>
        </p:txBody>
      </p:sp>
      <p:sp>
        <p:nvSpPr>
          <p:cNvPr id="4" name="Rectangle 3"/>
          <p:cNvSpPr/>
          <p:nvPr/>
        </p:nvSpPr>
        <p:spPr>
          <a:xfrm>
            <a:off x="3143240" y="2500306"/>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6146" name="Picture 2"/>
          <p:cNvPicPr>
            <a:picLocks noChangeAspect="1" noChangeArrowheads="1"/>
          </p:cNvPicPr>
          <p:nvPr/>
        </p:nvPicPr>
        <p:blipFill>
          <a:blip r:embed="rId2"/>
          <a:srcRect/>
          <a:stretch>
            <a:fillRect/>
          </a:stretch>
        </p:blipFill>
        <p:spPr bwMode="auto">
          <a:xfrm>
            <a:off x="571472" y="1714488"/>
            <a:ext cx="8072494" cy="3714776"/>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BENEFITS of DWDM</a:t>
            </a:r>
            <a:endParaRPr lang="en-IN"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pPr lvl="0" algn="just"/>
            <a:r>
              <a:rPr lang="en-US" dirty="0" smtClean="0">
                <a:latin typeface="Times New Roman" pitchFamily="18" charset="0"/>
                <a:cs typeface="Times New Roman" pitchFamily="18" charset="0"/>
              </a:rPr>
              <a:t>Increases bandwidth (speed and distance)</a:t>
            </a:r>
            <a:endParaRPr lang="en-IN"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Does not require replacement or upgrade their existing legacy systems</a:t>
            </a:r>
            <a:endParaRPr lang="en-IN"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Provides "next generation" technologies to meet growing data needs</a:t>
            </a:r>
            <a:endParaRPr lang="en-IN"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Less costly in the long run because increased fiber capacity is automatically available; don't have to upgrade all the time.</a:t>
            </a:r>
            <a:endParaRPr lang="en-IN" dirty="0" smtClean="0">
              <a:latin typeface="Times New Roman" pitchFamily="18" charset="0"/>
              <a:cs typeface="Times New Roman" pitchFamily="18" charset="0"/>
            </a:endParaRPr>
          </a:p>
          <a:p>
            <a:endParaRPr lang="en-IN"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OPTICAL NE TYPES</a:t>
            </a:r>
            <a:endParaRPr lang="en-IN"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pPr lvl="0"/>
            <a:r>
              <a:rPr lang="en-US" b="1" dirty="0" smtClean="0">
                <a:latin typeface="Times New Roman" pitchFamily="18" charset="0"/>
                <a:cs typeface="Times New Roman" pitchFamily="18" charset="0"/>
              </a:rPr>
              <a:t>Optical Multiplexer/</a:t>
            </a:r>
            <a:r>
              <a:rPr lang="en-US" b="1" dirty="0" err="1" smtClean="0">
                <a:latin typeface="Times New Roman" pitchFamily="18" charset="0"/>
                <a:cs typeface="Times New Roman" pitchFamily="18" charset="0"/>
              </a:rPr>
              <a:t>Demultiplexer</a:t>
            </a:r>
            <a:endParaRPr lang="en-IN"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Optical Amplifiers</a:t>
            </a:r>
            <a:endParaRPr lang="en-IN"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Transponders</a:t>
            </a:r>
            <a:endParaRPr lang="en-IN"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Regenerators</a:t>
            </a:r>
            <a:endParaRPr lang="en-IN" dirty="0" smtClean="0">
              <a:latin typeface="Times New Roman" pitchFamily="18" charset="0"/>
              <a:cs typeface="Times New Roman" pitchFamily="18" charset="0"/>
            </a:endParaRPr>
          </a:p>
          <a:p>
            <a:pPr lvl="0"/>
            <a:r>
              <a:rPr lang="en-US" b="1" dirty="0" smtClean="0">
                <a:latin typeface="Times New Roman" pitchFamily="18" charset="0"/>
                <a:cs typeface="Times New Roman" pitchFamily="18" charset="0"/>
              </a:rPr>
              <a:t>Optical cross-connects</a:t>
            </a:r>
            <a:endParaRPr lang="en-IN" dirty="0" smtClean="0">
              <a:latin typeface="Times New Roman" pitchFamily="18" charset="0"/>
              <a:cs typeface="Times New Roman" pitchFamily="18" charset="0"/>
            </a:endParaRPr>
          </a:p>
          <a:p>
            <a:pPr lvl="0"/>
            <a:r>
              <a:rPr lang="en-US" b="1" dirty="0" smtClean="0">
                <a:latin typeface="Times New Roman" pitchFamily="18" charset="0"/>
                <a:cs typeface="Times New Roman" pitchFamily="18" charset="0"/>
              </a:rPr>
              <a:t>Optical Add/Drop Multiplexer</a:t>
            </a:r>
            <a:endParaRPr lang="en-IN" dirty="0" smtClean="0">
              <a:latin typeface="Times New Roman" pitchFamily="18" charset="0"/>
              <a:cs typeface="Times New Roman" pitchFamily="18" charset="0"/>
            </a:endParaRPr>
          </a:p>
          <a:p>
            <a:endParaRPr lang="en-I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DWDM Backbone Networks</a:t>
            </a:r>
            <a:endParaRPr lang="en-IN"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pPr algn="just"/>
            <a:r>
              <a:rPr lang="en-US" dirty="0" smtClean="0">
                <a:latin typeface="Times New Roman" pitchFamily="18" charset="0"/>
                <a:cs typeface="Times New Roman" pitchFamily="18" charset="0"/>
              </a:rPr>
              <a:t>Simple point-point DWDM link,</a:t>
            </a:r>
            <a:endParaRPr lang="en-IN"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DWDM wavelength routing with electronic TDM (time domain multiplexing) and switching/routing backbone network, and</a:t>
            </a:r>
            <a:endParaRPr lang="en-IN"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All-optical DWDM network.</a:t>
            </a:r>
            <a:endParaRPr lang="en-IN" dirty="0" smtClean="0">
              <a:latin typeface="Times New Roman" pitchFamily="18" charset="0"/>
              <a:cs typeface="Times New Roman" pitchFamily="18" charset="0"/>
            </a:endParaRPr>
          </a:p>
          <a:p>
            <a:endParaRPr lang="en-IN"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DWDM point-to-point link backbone network</a:t>
            </a:r>
            <a:r>
              <a:rPr lang="en-IN" dirty="0" smtClean="0"/>
              <a:t/>
            </a:r>
            <a:br>
              <a:rPr lang="en-IN" dirty="0" smtClean="0"/>
            </a:br>
            <a:endParaRPr lang="en-IN" dirty="0"/>
          </a:p>
        </p:txBody>
      </p:sp>
      <p:sp>
        <p:nvSpPr>
          <p:cNvPr id="3" name="Content Placeholder 2"/>
          <p:cNvSpPr>
            <a:spLocks noGrp="1"/>
          </p:cNvSpPr>
          <p:nvPr>
            <p:ph sz="quarter" idx="1"/>
          </p:nvPr>
        </p:nvSpPr>
        <p:spPr/>
        <p:txBody>
          <a:bodyPr/>
          <a:lstStyle/>
          <a:p>
            <a:r>
              <a:rPr lang="en-US" dirty="0" smtClean="0"/>
              <a:t>.</a:t>
            </a:r>
            <a:endParaRPr lang="en-IN" dirty="0"/>
          </a:p>
        </p:txBody>
      </p:sp>
      <p:sp>
        <p:nvSpPr>
          <p:cNvPr id="4" name="Rectangle 3"/>
          <p:cNvSpPr/>
          <p:nvPr/>
        </p:nvSpPr>
        <p:spPr>
          <a:xfrm>
            <a:off x="2143108" y="2643182"/>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1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7169" name="Picture 1" descr="Picture1"/>
          <p:cNvPicPr>
            <a:picLocks noChangeAspect="1" noChangeArrowheads="1"/>
          </p:cNvPicPr>
          <p:nvPr/>
        </p:nvPicPr>
        <p:blipFill>
          <a:blip r:embed="rId2"/>
          <a:srcRect/>
          <a:stretch>
            <a:fillRect/>
          </a:stretch>
        </p:blipFill>
        <p:spPr bwMode="auto">
          <a:xfrm>
            <a:off x="1142976" y="1285860"/>
            <a:ext cx="6357982" cy="4857784"/>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Wavelength routing with electronic TDM DWDM networks</a:t>
            </a:r>
            <a:endParaRPr lang="en-IN" dirty="0"/>
          </a:p>
        </p:txBody>
      </p:sp>
      <p:sp>
        <p:nvSpPr>
          <p:cNvPr id="3" name="Content Placeholder 2"/>
          <p:cNvSpPr>
            <a:spLocks noGrp="1"/>
          </p:cNvSpPr>
          <p:nvPr>
            <p:ph sz="quarter" idx="1"/>
          </p:nvPr>
        </p:nvSpPr>
        <p:spPr/>
        <p:txBody>
          <a:bodyPr/>
          <a:lstStyle/>
          <a:p>
            <a:pPr>
              <a:buNone/>
            </a:pPr>
            <a:r>
              <a:rPr lang="en-US" dirty="0" smtClean="0"/>
              <a:t>.</a:t>
            </a:r>
            <a:endParaRPr lang="en-IN" dirty="0"/>
          </a:p>
        </p:txBody>
      </p:sp>
      <p:sp>
        <p:nvSpPr>
          <p:cNvPr id="4" name="Rectangle 3"/>
          <p:cNvSpPr/>
          <p:nvPr/>
        </p:nvSpPr>
        <p:spPr>
          <a:xfrm>
            <a:off x="3500430" y="3143248"/>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993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39937" name="Picture 1" descr="Picture2"/>
          <p:cNvPicPr>
            <a:picLocks noChangeAspect="1" noChangeArrowheads="1"/>
          </p:cNvPicPr>
          <p:nvPr/>
        </p:nvPicPr>
        <p:blipFill>
          <a:blip r:embed="rId2"/>
          <a:srcRect/>
          <a:stretch>
            <a:fillRect/>
          </a:stretch>
        </p:blipFill>
        <p:spPr bwMode="auto">
          <a:xfrm>
            <a:off x="857224" y="1857364"/>
            <a:ext cx="6500858" cy="4786346"/>
          </a:xfrm>
          <a:prstGeom prst="rect">
            <a:avLst/>
          </a:prstGeo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All-optical TDM/switch with wavelength router</a:t>
            </a:r>
            <a:endParaRPr lang="en-IN" dirty="0"/>
          </a:p>
        </p:txBody>
      </p:sp>
      <p:sp>
        <p:nvSpPr>
          <p:cNvPr id="3" name="Content Placeholder 2"/>
          <p:cNvSpPr>
            <a:spLocks noGrp="1"/>
          </p:cNvSpPr>
          <p:nvPr>
            <p:ph sz="quarter" idx="1"/>
          </p:nvPr>
        </p:nvSpPr>
        <p:spPr/>
        <p:txBody>
          <a:bodyPr/>
          <a:lstStyle/>
          <a:p>
            <a:pPr>
              <a:buNone/>
            </a:pPr>
            <a:r>
              <a:rPr lang="en-US" dirty="0" smtClean="0"/>
              <a:t>.</a:t>
            </a:r>
            <a:endParaRPr lang="en-IN" dirty="0"/>
          </a:p>
        </p:txBody>
      </p:sp>
      <p:sp>
        <p:nvSpPr>
          <p:cNvPr id="4" name="Rectangle 3"/>
          <p:cNvSpPr/>
          <p:nvPr/>
        </p:nvSpPr>
        <p:spPr>
          <a:xfrm>
            <a:off x="3428992" y="3286124"/>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09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IN"/>
          </a:p>
        </p:txBody>
      </p:sp>
      <p:pic>
        <p:nvPicPr>
          <p:cNvPr id="40961" name="Picture 1" descr="Picture7"/>
          <p:cNvPicPr>
            <a:picLocks noChangeAspect="1" noChangeArrowheads="1"/>
          </p:cNvPicPr>
          <p:nvPr/>
        </p:nvPicPr>
        <p:blipFill>
          <a:blip r:embed="rId2"/>
          <a:srcRect/>
          <a:stretch>
            <a:fillRect/>
          </a:stretch>
        </p:blipFill>
        <p:spPr bwMode="auto">
          <a:xfrm>
            <a:off x="857224" y="1571612"/>
            <a:ext cx="7000924" cy="5286388"/>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800" dirty="0" smtClean="0"/>
              <a:t>.</a:t>
            </a:r>
            <a:endParaRPr lang="en-IN" sz="800" dirty="0"/>
          </a:p>
        </p:txBody>
      </p:sp>
      <p:sp>
        <p:nvSpPr>
          <p:cNvPr id="3" name="Content Placeholder 2"/>
          <p:cNvSpPr>
            <a:spLocks noGrp="1"/>
          </p:cNvSpPr>
          <p:nvPr>
            <p:ph sz="quarter" idx="1"/>
          </p:nvPr>
        </p:nvSpPr>
        <p:spPr>
          <a:xfrm>
            <a:off x="301752" y="1142984"/>
            <a:ext cx="8503920" cy="4956064"/>
          </a:xfrm>
        </p:spPr>
        <p:txBody>
          <a:bodyPr>
            <a:normAutofit/>
          </a:bodyPr>
          <a:lstStyle/>
          <a:p>
            <a:pPr>
              <a:buNone/>
            </a:pPr>
            <a:endParaRPr lang="en-US" sz="7200" b="1" dirty="0" smtClean="0">
              <a:solidFill>
                <a:srgbClr val="00B050"/>
              </a:solidFill>
              <a:latin typeface="Algerian" pitchFamily="82" charset="0"/>
            </a:endParaRPr>
          </a:p>
          <a:p>
            <a:pPr>
              <a:buNone/>
            </a:pPr>
            <a:endParaRPr lang="en-US" sz="7200" b="1" dirty="0" smtClean="0">
              <a:solidFill>
                <a:srgbClr val="00B050"/>
              </a:solidFill>
              <a:latin typeface="Algerian" pitchFamily="82" charset="0"/>
            </a:endParaRPr>
          </a:p>
          <a:p>
            <a:pPr>
              <a:buNone/>
            </a:pPr>
            <a:r>
              <a:rPr lang="en-US" sz="7200" b="1" dirty="0" smtClean="0">
                <a:solidFill>
                  <a:srgbClr val="00B050"/>
                </a:solidFill>
                <a:latin typeface="Algerian" pitchFamily="82" charset="0"/>
              </a:rPr>
              <a:t>               Thanks</a:t>
            </a:r>
            <a:endParaRPr lang="en-IN" sz="7200" b="1" dirty="0">
              <a:latin typeface="Algerian" pitchFamily="82"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endParaRPr lang="en-IN" dirty="0"/>
          </a:p>
        </p:txBody>
      </p:sp>
      <p:sp>
        <p:nvSpPr>
          <p:cNvPr id="4" name="Rectangle 3"/>
          <p:cNvSpPr/>
          <p:nvPr/>
        </p:nvSpPr>
        <p:spPr>
          <a:xfrm>
            <a:off x="2571736" y="235743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1026" name="Picture 2"/>
          <p:cNvPicPr>
            <a:picLocks noChangeAspect="1" noChangeArrowheads="1"/>
          </p:cNvPicPr>
          <p:nvPr/>
        </p:nvPicPr>
        <p:blipFill>
          <a:blip r:embed="rId2">
            <a:lum bright="-12000" contrast="24000"/>
          </a:blip>
          <a:srcRect/>
          <a:stretch>
            <a:fillRect/>
          </a:stretch>
        </p:blipFill>
        <p:spPr bwMode="auto">
          <a:xfrm>
            <a:off x="428596" y="357166"/>
            <a:ext cx="7858180" cy="6500834"/>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Main </a:t>
            </a:r>
            <a:r>
              <a:rPr lang="en-US" dirty="0">
                <a:latin typeface="Times New Roman" pitchFamily="18" charset="0"/>
                <a:cs typeface="Times New Roman" pitchFamily="18" charset="0"/>
              </a:rPr>
              <a:t>problems of PDH </a:t>
            </a:r>
            <a:endParaRPr lang="en-IN"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fontScale="92500" lnSpcReduction="20000"/>
          </a:bodyPr>
          <a:lstStyle/>
          <a:p>
            <a:pPr lvl="0" algn="just"/>
            <a:r>
              <a:rPr lang="en-US" dirty="0">
                <a:latin typeface="Times New Roman" pitchFamily="18" charset="0"/>
                <a:cs typeface="Times New Roman" pitchFamily="18" charset="0"/>
              </a:rPr>
              <a:t>Homogeneity of equipment</a:t>
            </a:r>
            <a:endParaRPr lang="en-IN" dirty="0">
              <a:latin typeface="Times New Roman" pitchFamily="18" charset="0"/>
              <a:cs typeface="Times New Roman" pitchFamily="18" charset="0"/>
            </a:endParaRPr>
          </a:p>
          <a:p>
            <a:pPr lvl="0" algn="just"/>
            <a:r>
              <a:rPr lang="en-US" dirty="0">
                <a:latin typeface="Times New Roman" pitchFamily="18" charset="0"/>
                <a:cs typeface="Times New Roman" pitchFamily="18" charset="0"/>
              </a:rPr>
              <a:t>Problem of Channel segregation</a:t>
            </a:r>
            <a:endParaRPr lang="en-IN" dirty="0">
              <a:latin typeface="Times New Roman" pitchFamily="18" charset="0"/>
              <a:cs typeface="Times New Roman" pitchFamily="18" charset="0"/>
            </a:endParaRPr>
          </a:p>
          <a:p>
            <a:pPr lvl="0" algn="just"/>
            <a:r>
              <a:rPr lang="en-US" dirty="0">
                <a:latin typeface="Times New Roman" pitchFamily="18" charset="0"/>
                <a:cs typeface="Times New Roman" pitchFamily="18" charset="0"/>
              </a:rPr>
              <a:t>The problem cross connection of channels</a:t>
            </a:r>
            <a:endParaRPr lang="en-IN" dirty="0">
              <a:latin typeface="Times New Roman" pitchFamily="18" charset="0"/>
              <a:cs typeface="Times New Roman" pitchFamily="18" charset="0"/>
            </a:endParaRPr>
          </a:p>
          <a:p>
            <a:pPr lvl="0" algn="just"/>
            <a:r>
              <a:rPr lang="en-US" dirty="0">
                <a:latin typeface="Times New Roman" pitchFamily="18" charset="0"/>
                <a:cs typeface="Times New Roman" pitchFamily="18" charset="0"/>
              </a:rPr>
              <a:t>Inability to identify individual channels in a higher-order bit stream.</a:t>
            </a:r>
            <a:endParaRPr lang="en-IN" dirty="0">
              <a:latin typeface="Times New Roman" pitchFamily="18" charset="0"/>
              <a:cs typeface="Times New Roman" pitchFamily="18" charset="0"/>
            </a:endParaRPr>
          </a:p>
          <a:p>
            <a:pPr lvl="0" algn="just"/>
            <a:r>
              <a:rPr lang="en-US" dirty="0">
                <a:latin typeface="Times New Roman" pitchFamily="18" charset="0"/>
                <a:cs typeface="Times New Roman" pitchFamily="18" charset="0"/>
              </a:rPr>
              <a:t>Insufficient capacity for network management;</a:t>
            </a:r>
            <a:endParaRPr lang="en-IN" dirty="0">
              <a:latin typeface="Times New Roman" pitchFamily="18" charset="0"/>
              <a:cs typeface="Times New Roman" pitchFamily="18" charset="0"/>
            </a:endParaRPr>
          </a:p>
          <a:p>
            <a:pPr lvl="0" algn="just"/>
            <a:r>
              <a:rPr lang="en-US" dirty="0">
                <a:latin typeface="Times New Roman" pitchFamily="18" charset="0"/>
                <a:cs typeface="Times New Roman" pitchFamily="18" charset="0"/>
              </a:rPr>
              <a:t>Most PDH network management is proprietary.</a:t>
            </a:r>
            <a:endParaRPr lang="en-IN" dirty="0">
              <a:latin typeface="Times New Roman" pitchFamily="18" charset="0"/>
              <a:cs typeface="Times New Roman" pitchFamily="18" charset="0"/>
            </a:endParaRPr>
          </a:p>
          <a:p>
            <a:pPr lvl="0" algn="just"/>
            <a:r>
              <a:rPr lang="en-US" dirty="0">
                <a:latin typeface="Times New Roman" pitchFamily="18" charset="0"/>
                <a:cs typeface="Times New Roman" pitchFamily="18" charset="0"/>
              </a:rPr>
              <a:t>There’s no standardized definition of PDH bit rates greater than 140 Mb/s.</a:t>
            </a:r>
            <a:endParaRPr lang="en-IN" dirty="0">
              <a:latin typeface="Times New Roman" pitchFamily="18" charset="0"/>
              <a:cs typeface="Times New Roman" pitchFamily="18" charset="0"/>
            </a:endParaRPr>
          </a:p>
          <a:p>
            <a:pPr lvl="0" algn="just"/>
            <a:r>
              <a:rPr lang="en-US" dirty="0">
                <a:latin typeface="Times New Roman" pitchFamily="18" charset="0"/>
                <a:cs typeface="Times New Roman" pitchFamily="18" charset="0"/>
              </a:rPr>
              <a:t>There are different hierarchies in use around the world</a:t>
            </a:r>
            <a:r>
              <a:rPr lang="en-US" dirty="0" smtClean="0">
                <a:latin typeface="Times New Roman" pitchFamily="18" charset="0"/>
                <a:cs typeface="Times New Roman" pitchFamily="18" charset="0"/>
              </a:rPr>
              <a:t>.</a:t>
            </a:r>
          </a:p>
          <a:p>
            <a:pPr lvl="0" algn="just"/>
            <a:r>
              <a:rPr lang="en-US" dirty="0" smtClean="0">
                <a:latin typeface="Times New Roman" pitchFamily="18" charset="0"/>
                <a:cs typeface="Times New Roman" pitchFamily="18" charset="0"/>
              </a:rPr>
              <a:t>Specialized </a:t>
            </a:r>
            <a:r>
              <a:rPr lang="en-US" dirty="0">
                <a:latin typeface="Times New Roman" pitchFamily="18" charset="0"/>
                <a:cs typeface="Times New Roman" pitchFamily="18" charset="0"/>
              </a:rPr>
              <a:t>interface equipment is required to interwork the two hierarchies.</a:t>
            </a:r>
            <a:endParaRPr lang="en-IN" dirty="0">
              <a:latin typeface="Times New Roman" pitchFamily="18" charset="0"/>
              <a:cs typeface="Times New Roman" pitchFamily="18" charset="0"/>
            </a:endParaRPr>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imes New Roman" pitchFamily="18" charset="0"/>
                <a:cs typeface="Times New Roman" pitchFamily="18" charset="0"/>
              </a:rPr>
              <a:t>Synchronous Digital Hierarchy (SDH)</a:t>
            </a:r>
            <a:endParaRPr lang="en-IN"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fontScale="92500"/>
          </a:bodyPr>
          <a:lstStyle/>
          <a:p>
            <a:pPr algn="just"/>
            <a:r>
              <a:rPr lang="en-US" dirty="0" smtClean="0">
                <a:latin typeface="Times New Roman" pitchFamily="18" charset="0"/>
                <a:cs typeface="Times New Roman" pitchFamily="18" charset="0"/>
              </a:rPr>
              <a:t>Avoid </a:t>
            </a:r>
            <a:r>
              <a:rPr lang="en-US" dirty="0">
                <a:latin typeface="Times New Roman" pitchFamily="18" charset="0"/>
                <a:cs typeface="Times New Roman" pitchFamily="18" charset="0"/>
              </a:rPr>
              <a:t>the problems of PDH</a:t>
            </a:r>
            <a:endParaRPr lang="en-IN" dirty="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Achieve </a:t>
            </a:r>
            <a:r>
              <a:rPr lang="en-US" dirty="0">
                <a:latin typeface="Times New Roman" pitchFamily="18" charset="0"/>
                <a:cs typeface="Times New Roman" pitchFamily="18" charset="0"/>
              </a:rPr>
              <a:t>higher bit rates (</a:t>
            </a:r>
            <a:r>
              <a:rPr lang="en-US" dirty="0" err="1">
                <a:latin typeface="Times New Roman" pitchFamily="18" charset="0"/>
                <a:cs typeface="Times New Roman" pitchFamily="18" charset="0"/>
              </a:rPr>
              <a:t>Gbit</a:t>
            </a:r>
            <a:r>
              <a:rPr lang="en-US" dirty="0">
                <a:latin typeface="Times New Roman" pitchFamily="18" charset="0"/>
                <a:cs typeface="Times New Roman" pitchFamily="18" charset="0"/>
              </a:rPr>
              <a:t>/s)</a:t>
            </a:r>
            <a:endParaRPr lang="en-IN" dirty="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Better </a:t>
            </a:r>
            <a:r>
              <a:rPr lang="en-US" dirty="0">
                <a:latin typeface="Times New Roman" pitchFamily="18" charset="0"/>
                <a:cs typeface="Times New Roman" pitchFamily="18" charset="0"/>
              </a:rPr>
              <a:t>means for Operation, Administration, and Maintenance (OA&amp;M)</a:t>
            </a:r>
            <a:endParaRPr lang="en-IN"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SDH is an ITU-T standard for a high capacity telecom network.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SDH </a:t>
            </a:r>
            <a:r>
              <a:rPr lang="en-US" dirty="0">
                <a:latin typeface="Times New Roman" pitchFamily="18" charset="0"/>
                <a:cs typeface="Times New Roman" pitchFamily="18" charset="0"/>
              </a:rPr>
              <a:t>is a synchronous digital transport system, aim to provide a simple, economical and flexible telecom infrastructure.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basis of </a:t>
            </a:r>
            <a:r>
              <a:rPr lang="en-US" dirty="0" smtClean="0">
                <a:latin typeface="Times New Roman" pitchFamily="18" charset="0"/>
                <a:cs typeface="Times New Roman" pitchFamily="18" charset="0"/>
              </a:rPr>
              <a:t>SDH </a:t>
            </a:r>
            <a:r>
              <a:rPr lang="en-US" dirty="0">
                <a:latin typeface="Times New Roman" pitchFamily="18" charset="0"/>
                <a:cs typeface="Times New Roman" pitchFamily="18" charset="0"/>
              </a:rPr>
              <a:t>is synchronous multiplexing - data from multiple tributary sources is byte interleaved.</a:t>
            </a:r>
            <a:endParaRPr lang="en-IN" dirty="0">
              <a:latin typeface="Times New Roman" pitchFamily="18" charset="0"/>
              <a:cs typeface="Times New Roman" pitchFamily="18" charset="0"/>
            </a:endParaRPr>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Times New Roman" pitchFamily="18" charset="0"/>
                <a:cs typeface="Times New Roman" pitchFamily="18" charset="0"/>
              </a:rPr>
              <a:t>Advantages of SDH</a:t>
            </a:r>
            <a:endParaRPr lang="en-IN"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r>
              <a:rPr lang="en-US" b="1" dirty="0">
                <a:latin typeface="Times New Roman" pitchFamily="18" charset="0"/>
                <a:cs typeface="Times New Roman" pitchFamily="18" charset="0"/>
              </a:rPr>
              <a:t>High transmission rates</a:t>
            </a:r>
            <a:endParaRPr lang="en-IN" dirty="0">
              <a:latin typeface="Times New Roman" pitchFamily="18" charset="0"/>
              <a:cs typeface="Times New Roman" pitchFamily="18" charset="0"/>
            </a:endParaRPr>
          </a:p>
          <a:p>
            <a:r>
              <a:rPr lang="en-US" b="1" dirty="0">
                <a:latin typeface="Times New Roman" pitchFamily="18" charset="0"/>
                <a:cs typeface="Times New Roman" pitchFamily="18" charset="0"/>
              </a:rPr>
              <a:t>Simplified add &amp; drop function</a:t>
            </a:r>
            <a:endParaRPr lang="en-IN" dirty="0">
              <a:latin typeface="Times New Roman" pitchFamily="18" charset="0"/>
              <a:cs typeface="Times New Roman" pitchFamily="18" charset="0"/>
            </a:endParaRPr>
          </a:p>
          <a:p>
            <a:r>
              <a:rPr lang="en-US" b="1" dirty="0">
                <a:latin typeface="Times New Roman" pitchFamily="18" charset="0"/>
                <a:cs typeface="Times New Roman" pitchFamily="18" charset="0"/>
              </a:rPr>
              <a:t>High availability and capacity matching</a:t>
            </a:r>
            <a:endParaRPr lang="en-IN" dirty="0">
              <a:latin typeface="Times New Roman" pitchFamily="18" charset="0"/>
              <a:cs typeface="Times New Roman" pitchFamily="18" charset="0"/>
            </a:endParaRPr>
          </a:p>
          <a:p>
            <a:r>
              <a:rPr lang="en-US" b="1" dirty="0">
                <a:latin typeface="Times New Roman" pitchFamily="18" charset="0"/>
                <a:cs typeface="Times New Roman" pitchFamily="18" charset="0"/>
              </a:rPr>
              <a:t> Reliability</a:t>
            </a:r>
            <a:endParaRPr lang="en-IN" dirty="0">
              <a:latin typeface="Times New Roman" pitchFamily="18" charset="0"/>
              <a:cs typeface="Times New Roman" pitchFamily="18" charset="0"/>
            </a:endParaRPr>
          </a:p>
          <a:p>
            <a:r>
              <a:rPr lang="en-US" b="1" dirty="0">
                <a:latin typeface="Times New Roman" pitchFamily="18" charset="0"/>
                <a:cs typeface="Times New Roman" pitchFamily="18" charset="0"/>
              </a:rPr>
              <a:t>Interconnection</a:t>
            </a:r>
            <a:endParaRPr lang="en-IN" dirty="0">
              <a:latin typeface="Times New Roman" pitchFamily="18" charset="0"/>
              <a:cs typeface="Times New Roman" pitchFamily="18" charset="0"/>
            </a:endParaRPr>
          </a:p>
          <a:p>
            <a:r>
              <a:rPr lang="en-US" b="1" dirty="0">
                <a:latin typeface="Times New Roman" pitchFamily="18" charset="0"/>
                <a:cs typeface="Times New Roman" pitchFamily="18" charset="0"/>
              </a:rPr>
              <a:t>Future-proof platform for new </a:t>
            </a:r>
            <a:r>
              <a:rPr lang="en-US" b="1" dirty="0" smtClean="0">
                <a:latin typeface="Times New Roman" pitchFamily="18" charset="0"/>
                <a:cs typeface="Times New Roman" pitchFamily="18" charset="0"/>
              </a:rPr>
              <a:t>services</a:t>
            </a:r>
          </a:p>
          <a:p>
            <a:pPr>
              <a:buNone/>
            </a:pP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Network Elements of SDH</a:t>
            </a:r>
            <a:endParaRPr lang="en-IN"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r>
              <a:rPr lang="en-US" b="1" dirty="0" smtClean="0">
                <a:latin typeface="Times New Roman" pitchFamily="18" charset="0"/>
                <a:cs typeface="Times New Roman" pitchFamily="18" charset="0"/>
              </a:rPr>
              <a:t>Regenerators</a:t>
            </a:r>
            <a:endParaRPr lang="en-IN"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Terminal Multiplexer</a:t>
            </a:r>
            <a:endParaRPr lang="en-IN"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Network Element Manager</a:t>
            </a:r>
            <a:endParaRPr lang="en-IN"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Digital Cross-connect</a:t>
            </a:r>
            <a:endParaRPr lang="en-IN"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Add/drop Multiplexers(ADM) </a:t>
            </a:r>
            <a:endParaRPr lang="en-IN" dirty="0" smtClean="0">
              <a:latin typeface="Times New Roman" pitchFamily="18" charset="0"/>
              <a:cs typeface="Times New Roman" pitchFamily="18" charset="0"/>
            </a:endParaRPr>
          </a:p>
          <a:p>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SDH Rates</a:t>
            </a:r>
            <a:r>
              <a:rPr lang="en-IN" dirty="0" smtClean="0">
                <a:latin typeface="Times New Roman" pitchFamily="18" charset="0"/>
                <a:cs typeface="Times New Roman" pitchFamily="18" charset="0"/>
              </a:rPr>
              <a:t/>
            </a:r>
            <a:br>
              <a:rPr lang="en-IN" dirty="0" smtClean="0">
                <a:latin typeface="Times New Roman" pitchFamily="18" charset="0"/>
                <a:cs typeface="Times New Roman" pitchFamily="18" charset="0"/>
              </a:rPr>
            </a:br>
            <a:endParaRPr lang="en-IN"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r>
              <a:rPr lang="en-US" dirty="0" smtClean="0">
                <a:latin typeface="Times New Roman" pitchFamily="18" charset="0"/>
                <a:cs typeface="Times New Roman" pitchFamily="18" charset="0"/>
              </a:rPr>
              <a:t>STM-1 = 155.52 </a:t>
            </a:r>
            <a:r>
              <a:rPr lang="en-US" dirty="0" err="1" smtClean="0">
                <a:latin typeface="Times New Roman" pitchFamily="18" charset="0"/>
                <a:cs typeface="Times New Roman" pitchFamily="18" charset="0"/>
              </a:rPr>
              <a:t>Mbit</a:t>
            </a:r>
            <a:r>
              <a:rPr lang="en-US" dirty="0" smtClean="0">
                <a:latin typeface="Times New Roman" pitchFamily="18" charset="0"/>
                <a:cs typeface="Times New Roman" pitchFamily="18" charset="0"/>
              </a:rPr>
              <a:t>/s</a:t>
            </a:r>
            <a:endParaRPr lang="en-IN"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STM-4 = 622.08 </a:t>
            </a:r>
            <a:r>
              <a:rPr lang="en-US" dirty="0" err="1" smtClean="0">
                <a:latin typeface="Times New Roman" pitchFamily="18" charset="0"/>
                <a:cs typeface="Times New Roman" pitchFamily="18" charset="0"/>
              </a:rPr>
              <a:t>Mbit</a:t>
            </a:r>
            <a:r>
              <a:rPr lang="en-US" dirty="0" smtClean="0">
                <a:latin typeface="Times New Roman" pitchFamily="18" charset="0"/>
                <a:cs typeface="Times New Roman" pitchFamily="18" charset="0"/>
              </a:rPr>
              <a:t>/s</a:t>
            </a:r>
            <a:endParaRPr lang="en-IN"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STM-16 = 2588.32 </a:t>
            </a:r>
            <a:r>
              <a:rPr lang="en-US" dirty="0" err="1" smtClean="0">
                <a:latin typeface="Times New Roman" pitchFamily="18" charset="0"/>
                <a:cs typeface="Times New Roman" pitchFamily="18" charset="0"/>
              </a:rPr>
              <a:t>Mbit</a:t>
            </a:r>
            <a:r>
              <a:rPr lang="en-US" dirty="0" smtClean="0">
                <a:latin typeface="Times New Roman" pitchFamily="18" charset="0"/>
                <a:cs typeface="Times New Roman" pitchFamily="18" charset="0"/>
              </a:rPr>
              <a:t>/s</a:t>
            </a:r>
            <a:endParaRPr lang="en-IN"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STM-64 = 9953.28 </a:t>
            </a:r>
            <a:r>
              <a:rPr lang="en-US" dirty="0" err="1" smtClean="0">
                <a:latin typeface="Times New Roman" pitchFamily="18" charset="0"/>
                <a:cs typeface="Times New Roman" pitchFamily="18" charset="0"/>
              </a:rPr>
              <a:t>Mbit</a:t>
            </a:r>
            <a:r>
              <a:rPr lang="en-US" dirty="0" smtClean="0">
                <a:latin typeface="Times New Roman" pitchFamily="18" charset="0"/>
                <a:cs typeface="Times New Roman" pitchFamily="18" charset="0"/>
              </a:rPr>
              <a:t>/s</a:t>
            </a:r>
            <a:endParaRPr lang="en-IN" dirty="0" smtClean="0">
              <a:latin typeface="Times New Roman" pitchFamily="18" charset="0"/>
              <a:cs typeface="Times New Roman" pitchFamily="18" charset="0"/>
            </a:endParaRPr>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Automatic protection switching (APS)</a:t>
            </a:r>
            <a:endParaRPr lang="en-IN"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pPr algn="just"/>
            <a:r>
              <a:rPr lang="en-US" dirty="0" smtClean="0">
                <a:latin typeface="Times New Roman" pitchFamily="18" charset="0"/>
                <a:cs typeface="Times New Roman" pitchFamily="18" charset="0"/>
              </a:rPr>
              <a:t>Two basic types of protection architecture are distinguished in APS. </a:t>
            </a:r>
          </a:p>
          <a:p>
            <a:pPr algn="just"/>
            <a:r>
              <a:rPr lang="en-US" dirty="0" smtClean="0">
                <a:latin typeface="Times New Roman" pitchFamily="18" charset="0"/>
                <a:cs typeface="Times New Roman" pitchFamily="18" charset="0"/>
              </a:rPr>
              <a:t>One is the linear protection mechanism used for point-to-point connections. </a:t>
            </a:r>
          </a:p>
          <a:p>
            <a:pPr algn="just"/>
            <a:r>
              <a:rPr lang="en-US" dirty="0" smtClean="0">
                <a:latin typeface="Times New Roman" pitchFamily="18" charset="0"/>
                <a:cs typeface="Times New Roman" pitchFamily="18" charset="0"/>
              </a:rPr>
              <a:t>The other basic form is the so-called ring protection mechanism which can take on many different forms. </a:t>
            </a:r>
          </a:p>
          <a:p>
            <a:pPr algn="just"/>
            <a:r>
              <a:rPr lang="en-US" dirty="0" smtClean="0">
                <a:latin typeface="Times New Roman" pitchFamily="18" charset="0"/>
                <a:cs typeface="Times New Roman" pitchFamily="18" charset="0"/>
              </a:rPr>
              <a:t>Both mechanisms use spare circuits or components to provide the back-up path</a:t>
            </a:r>
            <a:endParaRPr lang="en-IN"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110</TotalTime>
  <Words>1167</Words>
  <Application>Microsoft Office PowerPoint</Application>
  <PresentationFormat>On-screen Show (4:3)</PresentationFormat>
  <Paragraphs>125</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Civic</vt:lpstr>
      <vt:lpstr>OF TRANSMISSION SYSTEMS &amp; THEIR FEATURES </vt:lpstr>
      <vt:lpstr>PDH (Plesiochronous digital hierarchy) </vt:lpstr>
      <vt:lpstr>Slide 3</vt:lpstr>
      <vt:lpstr>Main problems of PDH </vt:lpstr>
      <vt:lpstr>Synchronous Digital Hierarchy (SDH)</vt:lpstr>
      <vt:lpstr>Advantages of SDH</vt:lpstr>
      <vt:lpstr>Network Elements of SDH</vt:lpstr>
      <vt:lpstr>SDH Rates </vt:lpstr>
      <vt:lpstr>Automatic protection switching (APS)</vt:lpstr>
      <vt:lpstr> Linear protection</vt:lpstr>
      <vt:lpstr>Ring protection</vt:lpstr>
      <vt:lpstr>Unidirectional rings </vt:lpstr>
      <vt:lpstr>Bi-directional rings</vt:lpstr>
      <vt:lpstr>DENSE WAVELENGTH DIVISION MULTIPLEXING</vt:lpstr>
      <vt:lpstr>WDM</vt:lpstr>
      <vt:lpstr>DEVELOPMENT OF DWDM TECHNOLOGY</vt:lpstr>
      <vt:lpstr>VARIETIES of WDM</vt:lpstr>
      <vt:lpstr>DWDM System Function</vt:lpstr>
      <vt:lpstr>Block Diagram of a DWDM System</vt:lpstr>
      <vt:lpstr>TRANSMISSION WINDOWS</vt:lpstr>
      <vt:lpstr>DWDM SYSTEM COMPONENTS</vt:lpstr>
      <vt:lpstr>DWDM System Components</vt:lpstr>
      <vt:lpstr>BENEFITS of DWDM</vt:lpstr>
      <vt:lpstr>OPTICAL NE TYPES</vt:lpstr>
      <vt:lpstr>DWDM Backbone Networks</vt:lpstr>
      <vt:lpstr>DWDM point-to-point link backbone network </vt:lpstr>
      <vt:lpstr>Wavelength routing with electronic TDM DWDM networks</vt:lpstr>
      <vt:lpstr>All-optical TDM/switch with wavelength router</vt:lpstr>
      <vt:lpstr>.</vt:lpstr>
    </vt:vector>
  </TitlesOfParts>
  <Company>HCL Infosystems Limited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 TRANSMISSION SYSTEMS &amp; THEIR FEATURES</dc:title>
  <dc:creator>BSNL</dc:creator>
  <cp:lastModifiedBy>Divya</cp:lastModifiedBy>
  <cp:revision>16</cp:revision>
  <dcterms:created xsi:type="dcterms:W3CDTF">2010-05-30T07:48:49Z</dcterms:created>
  <dcterms:modified xsi:type="dcterms:W3CDTF">2012-02-15T09:29:33Z</dcterms:modified>
</cp:coreProperties>
</file>